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6" r:id="rId3"/>
    <p:sldId id="297" r:id="rId4"/>
    <p:sldId id="299" r:id="rId5"/>
    <p:sldId id="332" r:id="rId6"/>
    <p:sldId id="326" r:id="rId7"/>
    <p:sldId id="327" r:id="rId8"/>
    <p:sldId id="328" r:id="rId9"/>
    <p:sldId id="329" r:id="rId10"/>
    <p:sldId id="330" r:id="rId11"/>
    <p:sldId id="331" r:id="rId12"/>
    <p:sldId id="333" r:id="rId13"/>
    <p:sldId id="325" r:id="rId14"/>
    <p:sldId id="310" r:id="rId15"/>
    <p:sldId id="293" r:id="rId16"/>
  </p:sldIdLst>
  <p:sldSz cx="1008062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35E"/>
    <a:srgbClr val="29B9A6"/>
    <a:srgbClr val="F47264"/>
    <a:srgbClr val="84CBC5"/>
    <a:srgbClr val="144C74"/>
    <a:srgbClr val="1B6AA3"/>
    <a:srgbClr val="FFC20F"/>
    <a:srgbClr val="14507A"/>
    <a:srgbClr val="45B2A8"/>
    <a:srgbClr val="0089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50" autoAdjust="0"/>
    <p:restoredTop sz="94660"/>
  </p:normalViewPr>
  <p:slideViewPr>
    <p:cSldViewPr snapToGrid="0">
      <p:cViewPr>
        <p:scale>
          <a:sx n="70" d="100"/>
          <a:sy n="70" d="100"/>
        </p:scale>
        <p:origin x="-1470" y="-120"/>
      </p:cViewPr>
      <p:guideLst>
        <p:guide orient="horz" pos="2160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46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FA53B-994A-4AFF-83BD-DE939D247CF9}" type="datetimeFigureOut">
              <a:rPr lang="zh-CN" altLang="en-US" smtClean="0"/>
              <a:t>2017/5/18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685800"/>
            <a:ext cx="5041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2A590-EB6E-4412-92DA-A788123DC6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910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0078" y="1122363"/>
            <a:ext cx="756046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60078" y="3602038"/>
            <a:ext cx="756046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45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03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3947" y="365125"/>
            <a:ext cx="217363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93043" y="365125"/>
            <a:ext cx="6394896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39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02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7793" y="1709739"/>
            <a:ext cx="869453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7793" y="4589464"/>
            <a:ext cx="869453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74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93043" y="1825625"/>
            <a:ext cx="4284266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03316" y="1825625"/>
            <a:ext cx="4284266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03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356" y="365126"/>
            <a:ext cx="8694539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4357" y="1681163"/>
            <a:ext cx="42645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94357" y="2505075"/>
            <a:ext cx="426457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03316" y="1681163"/>
            <a:ext cx="428557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03316" y="2505075"/>
            <a:ext cx="4285579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2017/5/18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54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07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2017/5/18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86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356" y="457200"/>
            <a:ext cx="32512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579" y="987426"/>
            <a:ext cx="5103316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94356" y="2057400"/>
            <a:ext cx="325126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8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356" y="457200"/>
            <a:ext cx="32512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85579" y="987426"/>
            <a:ext cx="5103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94356" y="2057400"/>
            <a:ext cx="325126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57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93043" y="365126"/>
            <a:ext cx="86945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3043" y="1825625"/>
            <a:ext cx="86945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93043" y="6356351"/>
            <a:ext cx="2268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3DD89-DA72-4956-8961-85B6562EBFBE}" type="datetimeFigureOut">
              <a:rPr lang="zh-CN" altLang="en-US" smtClean="0"/>
              <a:t>2017/5/18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39207" y="6356351"/>
            <a:ext cx="3402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119441" y="6356351"/>
            <a:ext cx="2268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13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等腰三角形 9"/>
          <p:cNvSpPr/>
          <p:nvPr/>
        </p:nvSpPr>
        <p:spPr>
          <a:xfrm>
            <a:off x="4644790" y="795820"/>
            <a:ext cx="3354928" cy="3497943"/>
          </a:xfrm>
          <a:prstGeom prst="triangle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703054" y="4981063"/>
            <a:ext cx="594847" cy="1206170"/>
            <a:chOff x="9988518" y="4007302"/>
            <a:chExt cx="1257291" cy="1880858"/>
          </a:xfrm>
        </p:grpSpPr>
        <p:sp>
          <p:nvSpPr>
            <p:cNvPr id="20" name="等腰三角形 19"/>
            <p:cNvSpPr/>
            <p:nvPr/>
          </p:nvSpPr>
          <p:spPr>
            <a:xfrm rot="13945919">
              <a:off x="10303310" y="4034318"/>
              <a:ext cx="391729" cy="337697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8598772">
              <a:off x="10372801" y="5007513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rot="8598772">
              <a:off x="10879854" y="4946293"/>
              <a:ext cx="266912" cy="230096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 rot="7938589">
              <a:off x="9932817" y="4575168"/>
              <a:ext cx="1368693" cy="1257291"/>
              <a:chOff x="1145739" y="762009"/>
              <a:chExt cx="1001675" cy="920146"/>
            </a:xfrm>
          </p:grpSpPr>
          <p:sp>
            <p:nvSpPr>
              <p:cNvPr id="48" name="等腰三角形 47"/>
              <p:cNvSpPr/>
              <p:nvPr/>
            </p:nvSpPr>
            <p:spPr>
              <a:xfrm rot="1020767">
                <a:off x="1286833" y="792672"/>
                <a:ext cx="860581" cy="741879"/>
              </a:xfrm>
              <a:prstGeom prst="triangle">
                <a:avLst/>
              </a:prstGeom>
              <a:noFill/>
              <a:ln>
                <a:solidFill>
                  <a:srgbClr val="FFC2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FFC20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 rot="18818926">
                <a:off x="1145739" y="1360786"/>
                <a:ext cx="84049" cy="84049"/>
              </a:xfrm>
              <a:prstGeom prst="ellipse">
                <a:avLst/>
              </a:prstGeom>
              <a:solidFill>
                <a:srgbClr val="FFC2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 rot="18818926">
                <a:off x="1787028" y="762009"/>
                <a:ext cx="84049" cy="84049"/>
              </a:xfrm>
              <a:prstGeom prst="ellipse">
                <a:avLst/>
              </a:prstGeom>
              <a:solidFill>
                <a:srgbClr val="FFC2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 rot="18818926">
                <a:off x="1971488" y="1598106"/>
                <a:ext cx="84049" cy="84049"/>
              </a:xfrm>
              <a:prstGeom prst="ellipse">
                <a:avLst/>
              </a:prstGeom>
              <a:solidFill>
                <a:srgbClr val="FFC2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 rot="13953573">
            <a:off x="2322941" y="4881447"/>
            <a:ext cx="848663" cy="644581"/>
            <a:chOff x="1145739" y="762009"/>
            <a:chExt cx="1001675" cy="920146"/>
          </a:xfrm>
        </p:grpSpPr>
        <p:sp>
          <p:nvSpPr>
            <p:cNvPr id="35" name="等腰三角形 34"/>
            <p:cNvSpPr/>
            <p:nvPr/>
          </p:nvSpPr>
          <p:spPr>
            <a:xfrm rot="1020767">
              <a:off x="1286833" y="792672"/>
              <a:ext cx="860581" cy="741879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 rot="18818926">
              <a:off x="1145739" y="1360786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 rot="18818926">
              <a:off x="1787028" y="762009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 rot="18818926">
              <a:off x="1971488" y="1598106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031399" y="1988779"/>
            <a:ext cx="2581711" cy="2781980"/>
            <a:chOff x="4362411" y="1436839"/>
            <a:chExt cx="5202504" cy="4484918"/>
          </a:xfrm>
        </p:grpSpPr>
        <p:sp>
          <p:nvSpPr>
            <p:cNvPr id="15" name="等腰三角形 14"/>
            <p:cNvSpPr/>
            <p:nvPr/>
          </p:nvSpPr>
          <p:spPr>
            <a:xfrm rot="10800000">
              <a:off x="4362411" y="1436839"/>
              <a:ext cx="5202504" cy="4484918"/>
            </a:xfrm>
            <a:prstGeom prst="triangle">
              <a:avLst/>
            </a:prstGeom>
            <a:noFill/>
            <a:ln w="19050"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8D35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 rot="10800000">
              <a:off x="4362411" y="1960707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6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8D35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9" name="等腰三角形 38"/>
            <p:cNvSpPr/>
            <p:nvPr/>
          </p:nvSpPr>
          <p:spPr>
            <a:xfrm rot="10800000">
              <a:off x="4362411" y="1816570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8D35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0" name="等腰三角形 39"/>
            <p:cNvSpPr/>
            <p:nvPr/>
          </p:nvSpPr>
          <p:spPr>
            <a:xfrm rot="10800000">
              <a:off x="4362411" y="1663444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5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8D35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1" name="等腰三角形 40"/>
          <p:cNvSpPr/>
          <p:nvPr/>
        </p:nvSpPr>
        <p:spPr>
          <a:xfrm rot="10800000">
            <a:off x="5175445" y="1818313"/>
            <a:ext cx="2581711" cy="2457026"/>
          </a:xfrm>
          <a:prstGeom prst="triangle">
            <a:avLst/>
          </a:prstGeom>
          <a:noFill/>
          <a:ln w="12700">
            <a:solidFill>
              <a:srgbClr val="FFC20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F8D35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54672" y="565770"/>
            <a:ext cx="2561043" cy="2152130"/>
            <a:chOff x="912737" y="565770"/>
            <a:chExt cx="3097450" cy="2152130"/>
          </a:xfrm>
        </p:grpSpPr>
        <p:sp>
          <p:nvSpPr>
            <p:cNvPr id="17" name="等腰三角形 16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24" name="等腰三角形 2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76" name="等腰三角形 75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8" name="等腰三角形 77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1134070" y="2715546"/>
            <a:ext cx="85362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r>
              <a:rPr lang="en-US" altLang="zh-CN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物联网背景下的未来生活</a:t>
            </a:r>
            <a:r>
              <a:rPr lang="zh-CN" altLang="en-US" sz="5400" b="1" spc="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41573" y="5530697"/>
            <a:ext cx="3488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</a:rPr>
              <a:t>——</a:t>
            </a:r>
            <a:r>
              <a:rPr lang="zh-CN" altLang="en-US" sz="2000" b="1" smtClean="0">
                <a:solidFill>
                  <a:schemeClr val="bg1"/>
                </a:solidFill>
              </a:rPr>
              <a:t>温州市职业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中等专业学校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0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0500" y="587119"/>
            <a:ext cx="4353374" cy="520091"/>
            <a:chOff x="-12700" y="587118"/>
            <a:chExt cx="5265183" cy="520091"/>
          </a:xfrm>
        </p:grpSpPr>
        <p:sp>
          <p:nvSpPr>
            <p:cNvPr id="6" name="文本框 14"/>
            <p:cNvSpPr txBox="1"/>
            <p:nvPr/>
          </p:nvSpPr>
          <p:spPr>
            <a:xfrm>
              <a:off x="596348" y="600942"/>
              <a:ext cx="4656135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物</a:t>
              </a:r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联网生活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购物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5492442" y="523998"/>
            <a:ext cx="3413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RFID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条码技术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70" y="1402503"/>
            <a:ext cx="3410721" cy="251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70" y="4157341"/>
            <a:ext cx="3410721" cy="244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609" y="1402503"/>
            <a:ext cx="3220597" cy="251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609" y="4157341"/>
            <a:ext cx="3220597" cy="244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14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0501" y="587119"/>
            <a:ext cx="8294692" cy="520091"/>
            <a:chOff x="-12700" y="587118"/>
            <a:chExt cx="10032005" cy="520091"/>
          </a:xfrm>
        </p:grpSpPr>
        <p:sp>
          <p:nvSpPr>
            <p:cNvPr id="3" name="文本框 14"/>
            <p:cNvSpPr txBox="1"/>
            <p:nvPr/>
          </p:nvSpPr>
          <p:spPr>
            <a:xfrm>
              <a:off x="596347" y="600942"/>
              <a:ext cx="9422958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物</a:t>
              </a:r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联网生活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家畜、宠物管理、食品溯源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466" y="3679366"/>
            <a:ext cx="2969974" cy="214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73" y="1460316"/>
            <a:ext cx="4072877" cy="436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466" y="1460317"/>
            <a:ext cx="2969974" cy="205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3895367" y="6077195"/>
            <a:ext cx="3413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RFID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条码技术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990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0501" y="587119"/>
            <a:ext cx="2267684" cy="520091"/>
            <a:chOff x="-12700" y="587118"/>
            <a:chExt cx="2742648" cy="520091"/>
          </a:xfrm>
        </p:grpSpPr>
        <p:sp>
          <p:nvSpPr>
            <p:cNvPr id="3" name="文本框 14"/>
            <p:cNvSpPr txBox="1"/>
            <p:nvPr/>
          </p:nvSpPr>
          <p:spPr>
            <a:xfrm>
              <a:off x="596349" y="600942"/>
              <a:ext cx="2133599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课堂</a:t>
              </a:r>
              <a:r>
                <a:rPr lang="zh-CN" altLang="en-US" sz="3200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拓展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2010264" y="2477961"/>
            <a:ext cx="64469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上网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查阅更多的物联网技术应用于生活实例，发挥你的想象力，你脑海中的未来物联网生活是什么样的？有哪些智能应用？制作一份简单的介绍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，可以借助图片，文字或视频进行更清晰的描述。</a:t>
            </a:r>
          </a:p>
        </p:txBody>
      </p:sp>
    </p:spTree>
    <p:extLst>
      <p:ext uri="{BB962C8B-B14F-4D97-AF65-F5344CB8AC3E}">
        <p14:creationId xmlns:p14="http://schemas.microsoft.com/office/powerpoint/2010/main" val="62926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1072530" y="1968341"/>
            <a:ext cx="8615419" cy="3390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</a:t>
            </a: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物联网生活的典型智能应用：</a:t>
            </a:r>
          </a:p>
          <a:p>
            <a:pPr marL="0" indent="0">
              <a:buNone/>
            </a:pP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智能家居、智能监控、智能医疗、智能交通</a:t>
            </a:r>
          </a:p>
          <a:p>
            <a:pPr marL="0" indent="0">
              <a:buNone/>
            </a:pPr>
            <a:endParaRPr lang="en-US" altLang="zh-CN" sz="2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zh-CN" altLang="en-US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关键物联网技术：</a:t>
            </a:r>
          </a:p>
          <a:p>
            <a:pPr marL="0" indent="0">
              <a:buNone/>
            </a:pP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网络通讯技术、自动化控制技术、传感器技术、</a:t>
            </a:r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RFID</a:t>
            </a: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技术、条码技术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-10501" y="587119"/>
            <a:ext cx="2267684" cy="520091"/>
            <a:chOff x="-12700" y="587118"/>
            <a:chExt cx="2742648" cy="520091"/>
          </a:xfrm>
        </p:grpSpPr>
        <p:sp>
          <p:nvSpPr>
            <p:cNvPr id="6" name="文本框 14"/>
            <p:cNvSpPr txBox="1"/>
            <p:nvPr/>
          </p:nvSpPr>
          <p:spPr>
            <a:xfrm>
              <a:off x="596349" y="600942"/>
              <a:ext cx="2133599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课堂总结</a:t>
              </a:r>
              <a:endParaRPr lang="zh-CN" altLang="en-US" sz="32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607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1201003" y="2816696"/>
            <a:ext cx="7608587" cy="160953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上网浏览关于物联网生活的视频，了解更多的物联网生活智能应用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-10501" y="587119"/>
            <a:ext cx="2267684" cy="520091"/>
            <a:chOff x="-12700" y="587118"/>
            <a:chExt cx="2742648" cy="520091"/>
          </a:xfrm>
        </p:grpSpPr>
        <p:sp>
          <p:nvSpPr>
            <p:cNvPr id="6" name="文本框 14"/>
            <p:cNvSpPr txBox="1"/>
            <p:nvPr/>
          </p:nvSpPr>
          <p:spPr>
            <a:xfrm>
              <a:off x="596349" y="600942"/>
              <a:ext cx="2133599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任务进阶</a:t>
              </a:r>
              <a:endParaRPr lang="zh-CN" altLang="en-US" sz="32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0085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/>
          </p:cNvSpPr>
          <p:nvPr/>
        </p:nvSpPr>
        <p:spPr>
          <a:xfrm>
            <a:off x="3067932" y="2664709"/>
            <a:ext cx="3988505" cy="123110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CN" altLang="en-US" sz="8000" spc="90" noProof="0" dirty="0" smtClean="0">
                <a:solidFill>
                  <a:srgbClr val="84CB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下课</a:t>
            </a:r>
            <a:endParaRPr kumimoji="0" lang="en-US" sz="8000" b="1" i="0" u="none" strike="noStrike" kern="1200" cap="none" spc="90" normalizeH="0" noProof="0" dirty="0" smtClean="0">
              <a:ln>
                <a:noFill/>
              </a:ln>
              <a:solidFill>
                <a:srgbClr val="84CBC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72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0500" y="587119"/>
            <a:ext cx="4944007" cy="520091"/>
            <a:chOff x="-12700" y="587118"/>
            <a:chExt cx="4950954" cy="520091"/>
          </a:xfrm>
        </p:grpSpPr>
        <p:sp>
          <p:nvSpPr>
            <p:cNvPr id="7" name="文本框 14"/>
            <p:cNvSpPr txBox="1"/>
            <p:nvPr/>
          </p:nvSpPr>
          <p:spPr>
            <a:xfrm>
              <a:off x="596348" y="600941"/>
              <a:ext cx="4341906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课堂引入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想一想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215" y="1544156"/>
            <a:ext cx="4055051" cy="40379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60444" y="2422385"/>
            <a:ext cx="4080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</a:t>
            </a:r>
            <a:r>
              <a:rPr lang="zh-CN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物联网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altLang="zh-CN" sz="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物联网技术支持下的未来生活是什么样</a:t>
            </a:r>
            <a:r>
              <a:rPr lang="zh-CN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500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596339" y="462515"/>
            <a:ext cx="869453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带着问题看视频：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968" y="1335605"/>
            <a:ext cx="5984602" cy="416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7481" y="5864043"/>
            <a:ext cx="8362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思考：未来物联网生活相对当下生活的智能之处</a:t>
            </a:r>
          </a:p>
        </p:txBody>
      </p:sp>
    </p:spTree>
    <p:extLst>
      <p:ext uri="{BB962C8B-B14F-4D97-AF65-F5344CB8AC3E}">
        <p14:creationId xmlns:p14="http://schemas.microsoft.com/office/powerpoint/2010/main" val="81099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0500" y="587119"/>
            <a:ext cx="4678651" cy="520091"/>
            <a:chOff x="-12700" y="587118"/>
            <a:chExt cx="4544114" cy="520091"/>
          </a:xfrm>
        </p:grpSpPr>
        <p:sp>
          <p:nvSpPr>
            <p:cNvPr id="9" name="文本框 14"/>
            <p:cNvSpPr txBox="1"/>
            <p:nvPr/>
          </p:nvSpPr>
          <p:spPr>
            <a:xfrm>
              <a:off x="596349" y="600941"/>
              <a:ext cx="3935065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物联网生活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411965"/>
              </p:ext>
            </p:extLst>
          </p:nvPr>
        </p:nvGraphicFramePr>
        <p:xfrm>
          <a:off x="1603852" y="1834022"/>
          <a:ext cx="7372006" cy="413084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884854"/>
                <a:gridCol w="2988743"/>
                <a:gridCol w="2498409"/>
              </a:tblGrid>
              <a:tr h="52111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生活需求</a:t>
                      </a:r>
                      <a:endParaRPr lang="zh-CN" sz="24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未来生活</a:t>
                      </a:r>
                      <a:endParaRPr lang="zh-CN" sz="24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当下生活</a:t>
                      </a:r>
                      <a:endParaRPr lang="zh-CN" sz="24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111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资讯获取</a:t>
                      </a:r>
                      <a:endParaRPr lang="zh-CN" sz="24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24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24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209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烧菜做饭</a:t>
                      </a:r>
                      <a:endParaRPr lang="zh-CN" sz="24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24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24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111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通讯</a:t>
                      </a:r>
                      <a:endParaRPr lang="zh-CN" sz="24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24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24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111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交通</a:t>
                      </a:r>
                      <a:endParaRPr lang="zh-CN" sz="24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24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24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209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</a:t>
                      </a:r>
                      <a:endParaRPr lang="zh-CN" sz="24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24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24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111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购物</a:t>
                      </a:r>
                      <a:endParaRPr lang="zh-CN" sz="24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24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24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111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运动</a:t>
                      </a:r>
                      <a:endParaRPr lang="zh-CN" sz="24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24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24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09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0500" y="587119"/>
            <a:ext cx="5619730" cy="520091"/>
            <a:chOff x="-12700" y="587118"/>
            <a:chExt cx="6796776" cy="520091"/>
          </a:xfrm>
        </p:grpSpPr>
        <p:sp>
          <p:nvSpPr>
            <p:cNvPr id="3" name="文本框 14"/>
            <p:cNvSpPr txBox="1"/>
            <p:nvPr/>
          </p:nvSpPr>
          <p:spPr>
            <a:xfrm>
              <a:off x="596348" y="600942"/>
              <a:ext cx="6187728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物</a:t>
              </a:r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联网生活典型智能应用</a:t>
              </a:r>
              <a:endParaRPr lang="zh-CN" altLang="en-US" sz="32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701366"/>
              </p:ext>
            </p:extLst>
          </p:nvPr>
        </p:nvGraphicFramePr>
        <p:xfrm>
          <a:off x="1907700" y="1605516"/>
          <a:ext cx="6663762" cy="43665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7130"/>
                <a:gridCol w="4606632"/>
              </a:tblGrid>
              <a:tr h="5635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</a:rPr>
                        <a:t>智能生活方式</a:t>
                      </a:r>
                      <a:endParaRPr lang="zh-CN" sz="2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6704" marR="5670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物联网技术</a:t>
                      </a:r>
                      <a:endParaRPr lang="zh-CN" sz="24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6704" marR="5670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</a:rPr>
                        <a:t>智能家居</a:t>
                      </a:r>
                      <a:endParaRPr lang="zh-CN" sz="2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6704" marR="5670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6704" marR="5670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5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智能监控</a:t>
                      </a:r>
                      <a:endParaRPr lang="zh-CN" sz="24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6704" marR="5670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6704" marR="5670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5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智能医疗</a:t>
                      </a:r>
                      <a:endParaRPr lang="zh-CN" sz="24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6704" marR="5670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6704" marR="5670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2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智能交通</a:t>
                      </a:r>
                      <a:endParaRPr lang="zh-CN" sz="24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6704" marR="5670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6704" marR="5670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1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购物</a:t>
                      </a:r>
                      <a:endParaRPr lang="zh-CN" sz="24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6704" marR="5670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6704" marR="5670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2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effectLst/>
                        </a:rPr>
                        <a:t>家畜</a:t>
                      </a:r>
                      <a:r>
                        <a:rPr lang="zh-CN" altLang="en-US" sz="2400" kern="100" dirty="0" smtClean="0">
                          <a:effectLst/>
                        </a:rPr>
                        <a:t>、</a:t>
                      </a:r>
                      <a:r>
                        <a:rPr lang="zh-CN" sz="2400" kern="100" dirty="0" smtClean="0">
                          <a:effectLst/>
                        </a:rPr>
                        <a:t>宠物管理</a:t>
                      </a:r>
                      <a:r>
                        <a:rPr lang="zh-CN" altLang="en-US" sz="2400" kern="100" dirty="0" smtClean="0">
                          <a:effectLst/>
                        </a:rPr>
                        <a:t>、食品溯源</a:t>
                      </a:r>
                      <a:endParaRPr lang="zh-CN" sz="2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6704" marR="5670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6704" marR="5670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926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0500" y="587119"/>
            <a:ext cx="5183001" cy="520091"/>
            <a:chOff x="-12700" y="587118"/>
            <a:chExt cx="6268574" cy="520091"/>
          </a:xfrm>
        </p:grpSpPr>
        <p:sp>
          <p:nvSpPr>
            <p:cNvPr id="6" name="文本框 14"/>
            <p:cNvSpPr txBox="1"/>
            <p:nvPr/>
          </p:nvSpPr>
          <p:spPr>
            <a:xfrm>
              <a:off x="596348" y="600942"/>
              <a:ext cx="5659526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物</a:t>
              </a:r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联网生活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智能家居</a:t>
              </a:r>
              <a:endParaRPr lang="zh-CN" altLang="en-US" sz="32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805862" y="1408042"/>
            <a:ext cx="369525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智能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居产品融合自动化控制系统、计算机网络系统和网络通讯技术于一体，将各种家庭设备（如音视频设备、照明系统、窗帘控制、空调控制、安防系统、数字影院系统、网络家电等）通过智能家庭网络联网实现自动化</a:t>
            </a:r>
          </a:p>
        </p:txBody>
      </p:sp>
      <p:pic>
        <p:nvPicPr>
          <p:cNvPr id="4100" name="Picture 4" descr="https://timgsa.baidu.com/timg?image&amp;quality=80&amp;size=b9999_10000&amp;sec=1494180674660&amp;di=429720371128d58d559b08c3f3f48af9&amp;imgtype=0&amp;src=http%3A%2F%2Fimgbdb3.bendibao.com%2Fszbdb%2F20156%2F26%2F2015626171895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399" y="2101665"/>
            <a:ext cx="4725293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17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0500" y="587119"/>
            <a:ext cx="5578787" cy="520091"/>
            <a:chOff x="-12700" y="587118"/>
            <a:chExt cx="6747257" cy="520091"/>
          </a:xfrm>
        </p:grpSpPr>
        <p:sp>
          <p:nvSpPr>
            <p:cNvPr id="6" name="文本框 14"/>
            <p:cNvSpPr txBox="1"/>
            <p:nvPr/>
          </p:nvSpPr>
          <p:spPr>
            <a:xfrm>
              <a:off x="596348" y="600942"/>
              <a:ext cx="6138209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物</a:t>
              </a:r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联网生活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智能</a:t>
              </a:r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监控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805862" y="2392436"/>
            <a:ext cx="36952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嵌入式视频服务器中，集成了智能行为识别算法，能够对画面场景中的人或车辆的行为进行识别、判断，并在适当的条件下，产生报警提示用户。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228" y="1722475"/>
            <a:ext cx="4900722" cy="394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83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0500" y="587119"/>
            <a:ext cx="5087467" cy="520091"/>
            <a:chOff x="-12700" y="587118"/>
            <a:chExt cx="6153031" cy="520091"/>
          </a:xfrm>
        </p:grpSpPr>
        <p:sp>
          <p:nvSpPr>
            <p:cNvPr id="6" name="文本框 14"/>
            <p:cNvSpPr txBox="1"/>
            <p:nvPr/>
          </p:nvSpPr>
          <p:spPr>
            <a:xfrm>
              <a:off x="596348" y="600942"/>
              <a:ext cx="5543983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物</a:t>
              </a:r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联网生活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智能医疗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805862" y="2392436"/>
            <a:ext cx="369525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借助简易实用的家庭医疗传感设备，对人体生理指标进行自测，并将生成的生理指标数据通过中国电信的固定网络或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3G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无线网络传送到护理人或有关医疗单位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072" y="600942"/>
            <a:ext cx="3748733" cy="263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073" y="3790961"/>
            <a:ext cx="3748732" cy="278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06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0500" y="587119"/>
            <a:ext cx="4973803" cy="520091"/>
            <a:chOff x="-12700" y="587118"/>
            <a:chExt cx="6015560" cy="520091"/>
          </a:xfrm>
        </p:grpSpPr>
        <p:sp>
          <p:nvSpPr>
            <p:cNvPr id="6" name="文本框 14"/>
            <p:cNvSpPr txBox="1"/>
            <p:nvPr/>
          </p:nvSpPr>
          <p:spPr>
            <a:xfrm>
              <a:off x="596348" y="600942"/>
              <a:ext cx="5406512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物</a:t>
              </a:r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联网生活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智能交通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805862" y="2392435"/>
            <a:ext cx="32556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利用现代信息技术为核心，利用先进的通讯、计算机、自动控制、传感器技术，实现对交通的实时控制与指挥管理。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03" y="976754"/>
            <a:ext cx="4132702" cy="268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03" y="3947776"/>
            <a:ext cx="4132702" cy="258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77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434</Words>
  <Application>Microsoft Office PowerPoint</Application>
  <PresentationFormat>自定义</PresentationFormat>
  <Paragraphs>66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bilin</dc:creator>
  <cp:lastModifiedBy>King</cp:lastModifiedBy>
  <cp:revision>460</cp:revision>
  <dcterms:created xsi:type="dcterms:W3CDTF">2015-03-19T06:14:36Z</dcterms:created>
  <dcterms:modified xsi:type="dcterms:W3CDTF">2017-05-18T06:41:35Z</dcterms:modified>
</cp:coreProperties>
</file>