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7" r:id="rId3"/>
    <p:sldId id="294" r:id="rId4"/>
    <p:sldId id="296" r:id="rId5"/>
    <p:sldId id="302" r:id="rId6"/>
    <p:sldId id="303" r:id="rId7"/>
    <p:sldId id="304" r:id="rId8"/>
    <p:sldId id="310" r:id="rId9"/>
    <p:sldId id="311" r:id="rId10"/>
    <p:sldId id="318" r:id="rId11"/>
    <p:sldId id="312" r:id="rId12"/>
    <p:sldId id="313" r:id="rId13"/>
    <p:sldId id="314" r:id="rId14"/>
    <p:sldId id="315" r:id="rId15"/>
    <p:sldId id="316" r:id="rId16"/>
    <p:sldId id="317" r:id="rId17"/>
    <p:sldId id="306" r:id="rId18"/>
    <p:sldId id="307" r:id="rId19"/>
    <p:sldId id="308" r:id="rId20"/>
    <p:sldId id="309" r:id="rId21"/>
    <p:sldId id="298" r:id="rId22"/>
    <p:sldId id="299" r:id="rId23"/>
    <p:sldId id="300" r:id="rId24"/>
    <p:sldId id="301" r:id="rId25"/>
    <p:sldId id="295" r:id="rId26"/>
    <p:sldId id="297" r:id="rId27"/>
    <p:sldId id="319" r:id="rId28"/>
    <p:sldId id="328" r:id="rId29"/>
    <p:sldId id="327" r:id="rId30"/>
    <p:sldId id="326" r:id="rId31"/>
    <p:sldId id="324" r:id="rId32"/>
    <p:sldId id="322" r:id="rId33"/>
    <p:sldId id="293" r:id="rId34"/>
  </p:sldIdLst>
  <p:sldSz cx="1008062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35E"/>
    <a:srgbClr val="29B9A6"/>
    <a:srgbClr val="F47264"/>
    <a:srgbClr val="84CBC5"/>
    <a:srgbClr val="144C74"/>
    <a:srgbClr val="1B6AA3"/>
    <a:srgbClr val="FFC20F"/>
    <a:srgbClr val="14507A"/>
    <a:srgbClr val="45B2A8"/>
    <a:srgbClr val="008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1608" y="-108"/>
      </p:cViewPr>
      <p:guideLst>
        <p:guide orient="horz" pos="2160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4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FA53B-994A-4AFF-83BD-DE939D247CF9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685800"/>
            <a:ext cx="5041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2A590-EB6E-4412-92DA-A788123DC6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91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0078" y="1122363"/>
            <a:ext cx="756046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60078" y="3602038"/>
            <a:ext cx="756046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45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0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3947" y="365125"/>
            <a:ext cx="217363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93043" y="365125"/>
            <a:ext cx="6394896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39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02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7793" y="1709739"/>
            <a:ext cx="869453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7793" y="4589464"/>
            <a:ext cx="8694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74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93043" y="1825625"/>
            <a:ext cx="428426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03316" y="1825625"/>
            <a:ext cx="428426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03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365126"/>
            <a:ext cx="8694539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4357" y="1681163"/>
            <a:ext cx="42645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94357" y="2505075"/>
            <a:ext cx="426457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03316" y="1681163"/>
            <a:ext cx="428557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03316" y="2505075"/>
            <a:ext cx="4285579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54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07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8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457200"/>
            <a:ext cx="32512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579" y="987426"/>
            <a:ext cx="510331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4356" y="2057400"/>
            <a:ext cx="32512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8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457200"/>
            <a:ext cx="32512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85579" y="987426"/>
            <a:ext cx="5103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4356" y="2057400"/>
            <a:ext cx="32512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57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93043" y="365126"/>
            <a:ext cx="86945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3043" y="1825625"/>
            <a:ext cx="86945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93043" y="6356351"/>
            <a:ext cx="2268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39207" y="6356351"/>
            <a:ext cx="3402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119441" y="6356351"/>
            <a:ext cx="2268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13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http://3.im.guokr.com/gTysabYeWHifX38I5i1s4-68rDUYhKU2Ibbm6kaZ688ACgAAgAcAAEpQ.jpg?imageView2/1/w/650/h/488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http://1.im.guokr.com/FKbvXDg_QffSwXcheI2spnDXPmKFHQ1CQ-F_4P4JRgdYAgAAwgEAAEpQ.jpg?imageView2/1/w/592/h/44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http://www.ofweek.com/2010/images/expoImage/EE/Kevin/2011-6/0613/j128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http://img616.ph.126.net/LlQEEFLidsPfZw71AWripw==/1989183660416457300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.blog.163.com/photo/PipOPpMAyDun4ZaEM9paYw==/892838626126424627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/>
        </p:nvSpPr>
        <p:spPr>
          <a:xfrm>
            <a:off x="4644790" y="795820"/>
            <a:ext cx="3354928" cy="3497943"/>
          </a:xfrm>
          <a:prstGeom prst="triangle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703054" y="4981063"/>
            <a:ext cx="594847" cy="1206170"/>
            <a:chOff x="9988518" y="4007302"/>
            <a:chExt cx="1257291" cy="1880858"/>
          </a:xfrm>
        </p:grpSpPr>
        <p:sp>
          <p:nvSpPr>
            <p:cNvPr id="20" name="等腰三角形 19"/>
            <p:cNvSpPr/>
            <p:nvPr/>
          </p:nvSpPr>
          <p:spPr>
            <a:xfrm rot="13945919">
              <a:off x="10303310" y="4034318"/>
              <a:ext cx="391729" cy="337697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8598772">
              <a:off x="10372801" y="5007513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rot="8598772">
              <a:off x="10879854" y="4946293"/>
              <a:ext cx="266912" cy="230096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 rot="7938589">
              <a:off x="9932817" y="4575168"/>
              <a:ext cx="1368693" cy="1257291"/>
              <a:chOff x="1145739" y="762009"/>
              <a:chExt cx="1001675" cy="920146"/>
            </a:xfrm>
          </p:grpSpPr>
          <p:sp>
            <p:nvSpPr>
              <p:cNvPr id="48" name="等腰三角形 47"/>
              <p:cNvSpPr/>
              <p:nvPr/>
            </p:nvSpPr>
            <p:spPr>
              <a:xfrm rot="1020767">
                <a:off x="1286833" y="792672"/>
                <a:ext cx="860581" cy="741879"/>
              </a:xfrm>
              <a:prstGeom prst="triangle">
                <a:avLst/>
              </a:prstGeom>
              <a:noFill/>
              <a:ln>
                <a:solidFill>
                  <a:srgbClr val="FFC2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FFC20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 rot="18818926">
                <a:off x="1145739" y="1360786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 rot="18818926">
                <a:off x="1787028" y="762009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 rot="18818926">
                <a:off x="1971488" y="1598106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 rot="13953573">
            <a:off x="2322941" y="4881447"/>
            <a:ext cx="848663" cy="644581"/>
            <a:chOff x="1145739" y="762009"/>
            <a:chExt cx="1001675" cy="920146"/>
          </a:xfrm>
        </p:grpSpPr>
        <p:sp>
          <p:nvSpPr>
            <p:cNvPr id="35" name="等腰三角形 34"/>
            <p:cNvSpPr/>
            <p:nvPr/>
          </p:nvSpPr>
          <p:spPr>
            <a:xfrm rot="1020767">
              <a:off x="1286833" y="792672"/>
              <a:ext cx="860581" cy="741879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 rot="18818926">
              <a:off x="1145739" y="136078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 rot="18818926">
              <a:off x="1787028" y="762009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 rot="18818926">
              <a:off x="1971488" y="159810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031399" y="1988779"/>
            <a:ext cx="2581711" cy="2781980"/>
            <a:chOff x="4362411" y="1436839"/>
            <a:chExt cx="5202504" cy="4484918"/>
          </a:xfrm>
        </p:grpSpPr>
        <p:sp>
          <p:nvSpPr>
            <p:cNvPr id="15" name="等腰三角形 14"/>
            <p:cNvSpPr/>
            <p:nvPr/>
          </p:nvSpPr>
          <p:spPr>
            <a:xfrm rot="10800000">
              <a:off x="4362411" y="1436839"/>
              <a:ext cx="5202504" cy="4484918"/>
            </a:xfrm>
            <a:prstGeom prst="triangle">
              <a:avLst/>
            </a:prstGeom>
            <a:noFill/>
            <a:ln w="19050"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rot="10800000">
              <a:off x="4362411" y="1960707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6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等腰三角形 38"/>
            <p:cNvSpPr/>
            <p:nvPr/>
          </p:nvSpPr>
          <p:spPr>
            <a:xfrm rot="10800000">
              <a:off x="4362411" y="1816570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4362411" y="1663444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5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1" name="等腰三角形 40"/>
          <p:cNvSpPr/>
          <p:nvPr/>
        </p:nvSpPr>
        <p:spPr>
          <a:xfrm rot="10800000">
            <a:off x="5175445" y="1818313"/>
            <a:ext cx="2581711" cy="2457026"/>
          </a:xfrm>
          <a:prstGeom prst="triangle">
            <a:avLst/>
          </a:prstGeom>
          <a:noFill/>
          <a:ln w="12700">
            <a:solidFill>
              <a:srgbClr val="FFC20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F8D35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54672" y="565770"/>
            <a:ext cx="2561043" cy="2152130"/>
            <a:chOff x="912737" y="565770"/>
            <a:chExt cx="3097450" cy="2152130"/>
          </a:xfrm>
        </p:grpSpPr>
        <p:sp>
          <p:nvSpPr>
            <p:cNvPr id="17" name="等腰三角形 16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76" name="等腰三角形 75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8" name="等腰三角形 77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2179470" y="2768711"/>
            <a:ext cx="5721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b="1" spc="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DIY PVCBOT</a:t>
            </a:r>
            <a:endParaRPr lang="zh-CN" altLang="en-US" sz="5400" b="1" spc="5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1573" y="5530697"/>
            <a:ext cx="3546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——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温州市 职业中等专业学校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0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电烙铁的握法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37" y="1749031"/>
            <a:ext cx="8283160" cy="4744401"/>
          </a:xfrm>
        </p:spPr>
      </p:pic>
      <p:sp>
        <p:nvSpPr>
          <p:cNvPr id="7" name="圆角矩形 6"/>
          <p:cNvSpPr/>
          <p:nvPr/>
        </p:nvSpPr>
        <p:spPr>
          <a:xfrm>
            <a:off x="3013070" y="5459507"/>
            <a:ext cx="3457802" cy="4975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68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zh-CN" smtClean="0"/>
          </a:p>
        </p:txBody>
      </p:sp>
      <p:pic>
        <p:nvPicPr>
          <p:cNvPr id="114691" name="Picture 3" descr="889179451429451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78" y="3789365"/>
            <a:ext cx="42510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icture 4" descr="88917945142945170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0313" y="333377"/>
            <a:ext cx="4287766" cy="331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3" name="Picture 5" descr="8891794514294517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3789363"/>
            <a:ext cx="4326268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6" descr="14563515295011790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78" y="333377"/>
            <a:ext cx="425101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435778" y="260350"/>
            <a:ext cx="48022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）、</a:t>
            </a:r>
            <a:r>
              <a:rPr lang="zh-CN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焊接技术</a:t>
            </a:r>
          </a:p>
        </p:txBody>
      </p:sp>
    </p:spTree>
    <p:extLst>
      <p:ext uri="{BB962C8B-B14F-4D97-AF65-F5344CB8AC3E}">
        <p14:creationId xmlns:p14="http://schemas.microsoft.com/office/powerpoint/2010/main" val="998310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23033097344237180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081291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044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3605694451667702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2160"/>
            <a:ext cx="10080625" cy="60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9142" y="268941"/>
            <a:ext cx="2790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）焊接质量</a:t>
            </a:r>
            <a:endParaRPr lang="zh-CN" altLang="en-US" sz="28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9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zh-CN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zh-CN" smtClean="0"/>
          </a:p>
        </p:txBody>
      </p:sp>
      <p:pic>
        <p:nvPicPr>
          <p:cNvPr id="29700" name="Picture 5" descr="8891794514294517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0806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68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16282" y="188915"/>
            <a:ext cx="9072563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电烙铁保养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792" y="1341439"/>
            <a:ext cx="9072563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烙铁头容易腐蚀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新的电烙铁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在使用前先打磨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将氧化层除去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然后加热粘点松香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趁热时挂上一层焊锡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用了一段时间后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烙铁头腐蚀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表面不平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不易焊接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要挫平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然后按新烙铁头处理方法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烙芯替换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检查接线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接地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查电源线是否有破损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经常用湿布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浸水海绵擦拭烙铁头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一保持良好的挂锡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并可防止助焊剂对烙铁头的腐蚀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焊接完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焊锡应该继续保留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防止再次加热时出现氧化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保持距离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,30CM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避免吸入过多的有害气体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5708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1000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59883" y="392020"/>
            <a:ext cx="2497920" cy="87200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CN" altLang="en-US" sz="32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几种拆焊方法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54297" y="1773238"/>
            <a:ext cx="3414461" cy="3960812"/>
            <a:chOff x="249" y="1117"/>
            <a:chExt cx="1951" cy="2495"/>
          </a:xfrm>
        </p:grpSpPr>
        <p:pic>
          <p:nvPicPr>
            <p:cNvPr id="3174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344"/>
              <a:ext cx="1951" cy="2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0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117"/>
              <a:ext cx="195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80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284" y="1700213"/>
            <a:ext cx="500006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31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1925" y="741644"/>
            <a:ext cx="8694539" cy="1325563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试一试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3043" y="2457638"/>
            <a:ext cx="8694539" cy="1710951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在洞洞板上焊接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发光二极管和波动开关等电子元件来练习电子焊接技术，接什么具体的电子元件不作要求，达到巩固练习的效果即可。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609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动手制作</a:t>
            </a:r>
            <a:r>
              <a:rPr lang="en-US" altLang="zh-CN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PVCBOT-</a:t>
            </a:r>
            <a:r>
              <a:rPr lang="en-US" altLang="zh-CN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暴</a:t>
            </a:r>
            <a:r>
              <a:rPr lang="zh-CN" altLang="en-US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走</a:t>
            </a:r>
            <a:r>
              <a:rPr lang="zh-CN" altLang="en-US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臭虫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3043" y="1825626"/>
            <a:ext cx="8694539" cy="1267199"/>
          </a:xfrm>
        </p:spPr>
        <p:txBody>
          <a:bodyPr/>
          <a:lstStyle/>
          <a:p>
            <a:r>
              <a:rPr lang="zh-CN" altLang="zh-CN" b="1" dirty="0">
                <a:solidFill>
                  <a:schemeClr val="bg1"/>
                </a:solidFill>
              </a:rPr>
              <a:t>本实践需要的器材主要包括：</a:t>
            </a:r>
            <a:r>
              <a:rPr lang="en-US" altLang="zh-CN" b="1" dirty="0">
                <a:solidFill>
                  <a:schemeClr val="bg1"/>
                </a:solidFill>
              </a:rPr>
              <a:t>PVC</a:t>
            </a:r>
            <a:r>
              <a:rPr lang="zh-CN" altLang="zh-CN" b="1" dirty="0">
                <a:solidFill>
                  <a:schemeClr val="bg1"/>
                </a:solidFill>
              </a:rPr>
              <a:t>线槽、震动马达、钮扣电池</a:t>
            </a:r>
            <a:r>
              <a:rPr lang="en-US" altLang="zh-CN" b="1" dirty="0">
                <a:solidFill>
                  <a:schemeClr val="bg1"/>
                </a:solidFill>
              </a:rPr>
              <a:t>/</a:t>
            </a:r>
            <a:r>
              <a:rPr lang="zh-CN" altLang="zh-CN" b="1" dirty="0">
                <a:solidFill>
                  <a:schemeClr val="bg1"/>
                </a:solidFill>
              </a:rPr>
              <a:t>钮扣电池盒、</a:t>
            </a:r>
            <a:r>
              <a:rPr lang="en-US" altLang="zh-CN" b="1" dirty="0">
                <a:solidFill>
                  <a:schemeClr val="bg1"/>
                </a:solidFill>
              </a:rPr>
              <a:t>LED</a:t>
            </a:r>
            <a:r>
              <a:rPr lang="zh-CN" altLang="zh-CN" b="1" dirty="0">
                <a:solidFill>
                  <a:schemeClr val="bg1"/>
                </a:solidFill>
              </a:rPr>
              <a:t>发光二极管、拨动开关等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2050" name="图片 7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371" y="2685490"/>
            <a:ext cx="5049346" cy="4172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0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8570" y="1"/>
            <a:ext cx="8694539" cy="1325563"/>
          </a:xfrm>
        </p:spPr>
        <p:txBody>
          <a:bodyPr/>
          <a:lstStyle/>
          <a:p>
            <a:r>
              <a:rPr lang="zh-CN" altLang="zh-CN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</a:t>
            </a:r>
            <a:r>
              <a:rPr lang="zh-CN" altLang="zh-CN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</a:t>
            </a:r>
            <a:r>
              <a:rPr lang="zh-CN" altLang="en-US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0676" y="1140386"/>
            <a:ext cx="8694539" cy="1696944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</a:t>
            </a:r>
            <a:r>
              <a:rPr lang="zh-CN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剪刀裁一根长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9CM</a:t>
            </a: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PVC</a:t>
            </a: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方条，本任务建议采用宽度</a:t>
            </a:r>
            <a:r>
              <a:rPr lang="zh-CN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2.5CM</a:t>
            </a: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PVC</a:t>
            </a: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线槽。</a:t>
            </a:r>
          </a:p>
          <a:p>
            <a:pPr lvl="0"/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用剪刀把方条剪成如图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5-64</a:t>
            </a: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所示的形状，其中中间没有剪的区域宽度大约是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2CM</a:t>
            </a: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左右。</a:t>
            </a:r>
          </a:p>
          <a:p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18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54" y="3416112"/>
            <a:ext cx="3818921" cy="34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627" y="2769781"/>
            <a:ext cx="78829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再用尖嘴钳折成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图的形状，这就是长腿的六足底座。</a:t>
            </a:r>
          </a:p>
          <a:p>
            <a:endParaRPr lang="zh-CN" altLang="en-US" dirty="0"/>
          </a:p>
        </p:txBody>
      </p:sp>
      <p:pic>
        <p:nvPicPr>
          <p:cNvPr id="3076" name="Picture 18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51" y="3416111"/>
            <a:ext cx="3780234" cy="344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5127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3994641" y="508609"/>
            <a:ext cx="2257029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sz="4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课程标题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034106" y="1185717"/>
            <a:ext cx="4178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>
            <a:off x="2059867" y="1572808"/>
            <a:ext cx="6290003" cy="1142807"/>
            <a:chOff x="2263288" y="1928500"/>
            <a:chExt cx="2236876" cy="1142807"/>
          </a:xfrm>
        </p:grpSpPr>
        <p:sp>
          <p:nvSpPr>
            <p:cNvPr id="2" name="Text Placeholder 3"/>
            <p:cNvSpPr txBox="1">
              <a:spLocks/>
            </p:cNvSpPr>
            <p:nvPr/>
          </p:nvSpPr>
          <p:spPr>
            <a:xfrm>
              <a:off x="2263288" y="1928500"/>
              <a:ext cx="273632" cy="83099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5400" dirty="0" smtClean="0">
                  <a:solidFill>
                    <a:srgbClr val="F8D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D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2719785" y="1947922"/>
              <a:ext cx="1780379" cy="1123385"/>
              <a:chOff x="2948385" y="1921931"/>
              <a:chExt cx="1780379" cy="1123385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2948385" y="2214319"/>
                <a:ext cx="178037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动手制作</a:t>
                </a:r>
                <a:r>
                  <a:rPr lang="en-US" altLang="zh-CN" sz="2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PVCBOT----</a:t>
                </a:r>
                <a:r>
                  <a:rPr lang="zh-CN" altLang="en-US" sz="2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电子手工焊接技术</a:t>
                </a:r>
                <a:endPara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2989396" y="1921931"/>
                <a:ext cx="13787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6000" b="1" i="1">
                    <a:solidFill>
                      <a:schemeClr val="bg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defRPr>
                </a:lvl1pPr>
              </a:lstStyle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Part One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3079760" y="2417688"/>
            <a:ext cx="5359057" cy="1142807"/>
            <a:chOff x="3827244" y="2795249"/>
            <a:chExt cx="2332551" cy="1142807"/>
          </a:xfrm>
        </p:grpSpPr>
        <p:sp>
          <p:nvSpPr>
            <p:cNvPr id="3" name="Text Placeholder 3"/>
            <p:cNvSpPr txBox="1">
              <a:spLocks/>
            </p:cNvSpPr>
            <p:nvPr/>
          </p:nvSpPr>
          <p:spPr>
            <a:xfrm>
              <a:off x="3827244" y="2795249"/>
              <a:ext cx="334902" cy="83099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4726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4379416" y="2814671"/>
              <a:ext cx="1780379" cy="1123385"/>
              <a:chOff x="2948385" y="1921931"/>
              <a:chExt cx="1780379" cy="1123385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2948385" y="2214319"/>
                <a:ext cx="178037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动手制作</a:t>
                </a:r>
                <a:r>
                  <a:rPr lang="en-US" altLang="zh-CN" sz="2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PVCBOT----</a:t>
                </a:r>
                <a:r>
                  <a:rPr lang="zh-CN" altLang="en-US" sz="2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暴走臭虫</a:t>
                </a:r>
                <a:endPara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2989396" y="1921931"/>
                <a:ext cx="15371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6000" b="1" i="1">
                    <a:solidFill>
                      <a:schemeClr val="bg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defRPr>
                </a:lvl1pPr>
              </a:lstStyle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Part </a:t>
                </a:r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Two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4291506" y="3262567"/>
            <a:ext cx="5025661" cy="1142807"/>
            <a:chOff x="5402459" y="3606824"/>
            <a:chExt cx="2344581" cy="1142807"/>
          </a:xfrm>
        </p:grpSpPr>
        <p:sp>
          <p:nvSpPr>
            <p:cNvPr id="4" name="Text Placeholder 3"/>
            <p:cNvSpPr txBox="1">
              <a:spLocks/>
            </p:cNvSpPr>
            <p:nvPr/>
          </p:nvSpPr>
          <p:spPr>
            <a:xfrm>
              <a:off x="5402459" y="3606824"/>
              <a:ext cx="358961" cy="83099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9B9A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5966661" y="3626246"/>
              <a:ext cx="1780379" cy="1123385"/>
              <a:chOff x="2948385" y="1921931"/>
              <a:chExt cx="1780379" cy="1123385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2948385" y="2214319"/>
                <a:ext cx="178037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知识拓展：</a:t>
                </a:r>
                <a:r>
                  <a:rPr lang="en-US" altLang="zh-CN" sz="2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PVCBOT</a:t>
                </a:r>
                <a:r>
                  <a:rPr lang="zh-CN" altLang="en-US" sz="2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作品欣赏</a:t>
                </a:r>
                <a:endPara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2989396" y="1921931"/>
                <a:ext cx="17393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6000" b="1" i="1">
                    <a:solidFill>
                      <a:schemeClr val="bg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defRPr>
                </a:lvl1pPr>
              </a:lstStyle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Part </a:t>
                </a:r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Three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106" name="Straight Connector 13"/>
          <p:cNvCxnSpPr/>
          <p:nvPr/>
        </p:nvCxnSpPr>
        <p:spPr>
          <a:xfrm>
            <a:off x="1680865" y="2463260"/>
            <a:ext cx="0" cy="4394743"/>
          </a:xfrm>
          <a:prstGeom prst="line">
            <a:avLst/>
          </a:prstGeom>
          <a:ln w="19050" cap="sq">
            <a:solidFill>
              <a:srgbClr val="F8D35E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3"/>
          <p:cNvCxnSpPr/>
          <p:nvPr/>
        </p:nvCxnSpPr>
        <p:spPr>
          <a:xfrm>
            <a:off x="2898677" y="3345488"/>
            <a:ext cx="0" cy="3512514"/>
          </a:xfrm>
          <a:prstGeom prst="line">
            <a:avLst/>
          </a:prstGeom>
          <a:ln w="19050" cap="sq">
            <a:solidFill>
              <a:srgbClr val="F47264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3"/>
          <p:cNvCxnSpPr/>
          <p:nvPr/>
        </p:nvCxnSpPr>
        <p:spPr>
          <a:xfrm>
            <a:off x="4180662" y="4099542"/>
            <a:ext cx="0" cy="2783859"/>
          </a:xfrm>
          <a:prstGeom prst="line">
            <a:avLst/>
          </a:prstGeom>
          <a:ln w="19050" cap="sq">
            <a:solidFill>
              <a:srgbClr val="29B9A6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42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1925" y="440579"/>
            <a:ext cx="8694539" cy="2907739"/>
          </a:xfrm>
        </p:spPr>
        <p:txBody>
          <a:bodyPr>
            <a:normAutofit lnSpcReduction="10000"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</a:t>
            </a: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钮扣电池盒的正极引脚折平。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的震动马达如果是圆柱形的，用胶水比较难固定，这里选择的是把震动马达竖立安装在钮扣电池盒的前端突出部，并且透明胶布包住震动马达围绕着电池盒缠上几圈，相当于把震动马达绑在钮扣电池盒前端。因为钮扣电池盒的边缘比较低，透明胶布会高出一截，之后还需要沿着钮扣电池盒边缘用剪刀把多出的透明胶布剪掉，也可以用热封胶固定。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04" y="2898403"/>
            <a:ext cx="4037809" cy="365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96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3043" y="365126"/>
            <a:ext cx="8694539" cy="656850"/>
          </a:xfrm>
        </p:spPr>
        <p:txBody>
          <a:bodyPr>
            <a:normAutofit/>
          </a:bodyPr>
          <a:lstStyle/>
          <a:p>
            <a:r>
              <a:rPr lang="zh-CN" altLang="zh-CN" sz="3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小贴士</a:t>
            </a:r>
            <a:r>
              <a:rPr lang="zh-CN" altLang="zh-CN" sz="36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36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3043" y="1112931"/>
            <a:ext cx="8694539" cy="4351338"/>
          </a:xfrm>
        </p:spPr>
        <p:txBody>
          <a:bodyPr>
            <a:normAutofit/>
          </a:bodyPr>
          <a:lstStyle/>
          <a:p>
            <a:r>
              <a:rPr lang="zh-CN" altLang="zh-CN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</a:t>
            </a:r>
            <a:r>
              <a:rPr lang="zh-CN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实践活动中机器人的动力依靠的是震动波，即用震动器带动整个机器人身体发生震动，在机器人的重量较轻，且支撑不是很平稳的时候，机器人就会发生位置的移动。 这里所谓震动器，其实就是我们手机中实现震机的震动马达，其原理就是通过旋转的马达带动一个位于偏心轮上的摆锤，由于摆锤的重心是位于旋转的轴上的一边，在马达转动的过程中，就会由于摆锤的重量不断循环的在转轴的周围产生一个离心的外力（即：交替忽上忽下、忽左忽右的摆动），从而导致马达的震动。</a:t>
            </a:r>
            <a:endParaRPr lang="zh-CN" altLang="en-US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122" name="图片 1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403" y="4424082"/>
            <a:ext cx="7632437" cy="227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09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2367" y="365126"/>
            <a:ext cx="9728545" cy="1325563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rgbClr val="FFFF00"/>
                </a:solidFill>
              </a:rPr>
              <a:t>（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5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）</a:t>
            </a:r>
            <a:r>
              <a:rPr lang="zh-CN" altLang="zh-CN" sz="3200" b="1" dirty="0" smtClean="0">
                <a:solidFill>
                  <a:srgbClr val="FFFF00"/>
                </a:solidFill>
              </a:rPr>
              <a:t>把</a:t>
            </a:r>
            <a:r>
              <a:rPr lang="zh-CN" altLang="zh-CN" sz="3200" b="1" dirty="0">
                <a:solidFill>
                  <a:srgbClr val="FFFF00"/>
                </a:solidFill>
              </a:rPr>
              <a:t>六足底座如下图所示用</a:t>
            </a:r>
            <a:r>
              <a:rPr lang="en-US" altLang="zh-CN" sz="3200" b="1" dirty="0">
                <a:solidFill>
                  <a:srgbClr val="FFFF00"/>
                </a:solidFill>
              </a:rPr>
              <a:t>502</a:t>
            </a:r>
            <a:r>
              <a:rPr lang="zh-CN" altLang="zh-CN" sz="3200" b="1" dirty="0">
                <a:solidFill>
                  <a:srgbClr val="FFFF00"/>
                </a:solidFill>
              </a:rPr>
              <a:t>胶水粘贴在钮扣电池盒的底部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  <p:pic>
        <p:nvPicPr>
          <p:cNvPr id="6146" name="Picture 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36" y="1750920"/>
            <a:ext cx="6148440" cy="4770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0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9688" y="884331"/>
            <a:ext cx="8694539" cy="1038598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b="1" dirty="0" smtClean="0">
                <a:solidFill>
                  <a:srgbClr val="FFFF00"/>
                </a:solidFill>
              </a:rPr>
              <a:t>（</a:t>
            </a:r>
            <a:r>
              <a:rPr lang="en-US" altLang="zh-CN" b="1" dirty="0" smtClean="0">
                <a:solidFill>
                  <a:srgbClr val="FFFF00"/>
                </a:solidFill>
              </a:rPr>
              <a:t>6</a:t>
            </a:r>
            <a:r>
              <a:rPr lang="zh-CN" altLang="en-US" b="1" dirty="0" smtClean="0">
                <a:solidFill>
                  <a:srgbClr val="FFFF00"/>
                </a:solidFill>
              </a:rPr>
              <a:t>）</a:t>
            </a:r>
            <a:r>
              <a:rPr lang="zh-CN" altLang="zh-CN" b="1" dirty="0" smtClean="0">
                <a:solidFill>
                  <a:srgbClr val="FFFF00"/>
                </a:solidFill>
              </a:rPr>
              <a:t>用</a:t>
            </a:r>
            <a:r>
              <a:rPr lang="zh-CN" altLang="zh-CN" b="1" dirty="0">
                <a:solidFill>
                  <a:srgbClr val="FFFF00"/>
                </a:solidFill>
              </a:rPr>
              <a:t>少量的</a:t>
            </a:r>
            <a:r>
              <a:rPr lang="en-US" altLang="zh-CN" b="1" dirty="0">
                <a:solidFill>
                  <a:srgbClr val="FFFF00"/>
                </a:solidFill>
              </a:rPr>
              <a:t>502</a:t>
            </a:r>
            <a:r>
              <a:rPr lang="zh-CN" altLang="zh-CN" b="1" dirty="0">
                <a:solidFill>
                  <a:srgbClr val="FFFF00"/>
                </a:solidFill>
              </a:rPr>
              <a:t>胶水，把拨动开关粘贴在六足底座上。特别注意控制</a:t>
            </a:r>
            <a:r>
              <a:rPr lang="en-US" altLang="zh-CN" b="1" dirty="0">
                <a:solidFill>
                  <a:srgbClr val="FFFF00"/>
                </a:solidFill>
              </a:rPr>
              <a:t>502</a:t>
            </a:r>
            <a:r>
              <a:rPr lang="zh-CN" altLang="zh-CN" b="1" dirty="0">
                <a:solidFill>
                  <a:srgbClr val="FFFF00"/>
                </a:solidFill>
              </a:rPr>
              <a:t>胶水的用量，避免胶水渗入开关导致其失效。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7170" name="图片 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22" y="2238375"/>
            <a:ext cx="4587240" cy="4148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51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6463" y="292660"/>
            <a:ext cx="8694539" cy="4351338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FF00"/>
                </a:solidFill>
              </a:rPr>
              <a:t>（</a:t>
            </a:r>
            <a:r>
              <a:rPr lang="en-US" altLang="zh-CN" b="1" dirty="0" smtClean="0">
                <a:solidFill>
                  <a:srgbClr val="FFFF00"/>
                </a:solidFill>
              </a:rPr>
              <a:t>7</a:t>
            </a:r>
            <a:r>
              <a:rPr lang="zh-CN" altLang="en-US" b="1" dirty="0" smtClean="0">
                <a:solidFill>
                  <a:srgbClr val="FFFF00"/>
                </a:solidFill>
              </a:rPr>
              <a:t>）</a:t>
            </a:r>
            <a:r>
              <a:rPr lang="zh-CN" altLang="zh-CN" b="1" dirty="0" smtClean="0">
                <a:solidFill>
                  <a:srgbClr val="FFFF00"/>
                </a:solidFill>
              </a:rPr>
              <a:t>给</a:t>
            </a:r>
            <a:r>
              <a:rPr lang="zh-CN" altLang="zh-CN" b="1" dirty="0">
                <a:solidFill>
                  <a:srgbClr val="FFFF00"/>
                </a:solidFill>
              </a:rPr>
              <a:t>机器人装上两只</a:t>
            </a:r>
            <a:r>
              <a:rPr lang="en-US" altLang="zh-CN" b="1" dirty="0">
                <a:solidFill>
                  <a:srgbClr val="FFFF00"/>
                </a:solidFill>
              </a:rPr>
              <a:t>LED</a:t>
            </a:r>
            <a:r>
              <a:rPr lang="zh-CN" altLang="zh-CN" b="1" dirty="0">
                <a:solidFill>
                  <a:srgbClr val="FFFF00"/>
                </a:solidFill>
              </a:rPr>
              <a:t>发光二极管做的眼睛。这里</a:t>
            </a:r>
            <a:r>
              <a:rPr lang="en-US" altLang="zh-CN" b="1" dirty="0">
                <a:solidFill>
                  <a:srgbClr val="FFFF00"/>
                </a:solidFill>
              </a:rPr>
              <a:t>LED</a:t>
            </a:r>
            <a:r>
              <a:rPr lang="zh-CN" altLang="zh-CN" b="1" dirty="0">
                <a:solidFill>
                  <a:srgbClr val="FFFF00"/>
                </a:solidFill>
              </a:rPr>
              <a:t>发光二极管的造型固定是依靠把震动马达绑在电池盒上的透明胶布，原来的透明胶布是绑了好几圈的，这里直接把</a:t>
            </a:r>
            <a:r>
              <a:rPr lang="en-US" altLang="zh-CN" b="1" dirty="0">
                <a:solidFill>
                  <a:srgbClr val="FFFF00"/>
                </a:solidFill>
              </a:rPr>
              <a:t>LED</a:t>
            </a:r>
            <a:r>
              <a:rPr lang="zh-CN" altLang="zh-CN" b="1" dirty="0">
                <a:solidFill>
                  <a:srgbClr val="FFFF00"/>
                </a:solidFill>
              </a:rPr>
              <a:t>发光二极管的的引脚插入到这些透明胶布的中间层。然后再可以发光二极管从前端部分开始折弯，即摆成眼睛向前的造型。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8194" name="图片 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86" y="2416549"/>
            <a:ext cx="4691937" cy="4060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图片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511" y="2442522"/>
            <a:ext cx="4707689" cy="4034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96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1924" y="736413"/>
            <a:ext cx="8694539" cy="4351338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FF00"/>
                </a:solidFill>
              </a:rPr>
              <a:t>（</a:t>
            </a:r>
            <a:r>
              <a:rPr lang="en-US" altLang="zh-CN" b="1" dirty="0" smtClean="0">
                <a:solidFill>
                  <a:srgbClr val="FFFF00"/>
                </a:solidFill>
              </a:rPr>
              <a:t>8</a:t>
            </a:r>
            <a:r>
              <a:rPr lang="zh-CN" altLang="en-US" b="1" dirty="0" smtClean="0">
                <a:solidFill>
                  <a:srgbClr val="FFFF00"/>
                </a:solidFill>
              </a:rPr>
              <a:t>）</a:t>
            </a:r>
            <a:r>
              <a:rPr lang="zh-CN" altLang="zh-CN" b="1" dirty="0" smtClean="0">
                <a:solidFill>
                  <a:srgbClr val="FFFF00"/>
                </a:solidFill>
              </a:rPr>
              <a:t>按照</a:t>
            </a:r>
            <a:r>
              <a:rPr lang="zh-CN" altLang="zh-CN" b="1" dirty="0">
                <a:solidFill>
                  <a:srgbClr val="FFFF00"/>
                </a:solidFill>
              </a:rPr>
              <a:t>电路原理图、电路接线图或者下面的焊接示意图把线路焊接好来，并装上钮扣电池、打开拨动开关进行测试，确保能够正常启动。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9218" name="图片 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2724"/>
            <a:ext cx="5305516" cy="456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图片 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516" y="2292724"/>
            <a:ext cx="4811609" cy="456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19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焊接效果图和最终完成图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2" name="Picture 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32" y="1828800"/>
            <a:ext cx="4130199" cy="377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030" y="1828801"/>
            <a:ext cx="4206079" cy="377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2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知识小链接：如何判别</a:t>
            </a:r>
            <a:r>
              <a:rPr lang="en-US" altLang="zh-CN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zh-CN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二极管的引脚？</a:t>
            </a:r>
            <a:endParaRPr lang="zh-CN" altLang="en-US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b="1" dirty="0">
                <a:solidFill>
                  <a:schemeClr val="bg1"/>
                </a:solidFill>
              </a:rPr>
              <a:t>方法</a:t>
            </a:r>
            <a:r>
              <a:rPr lang="en-US" altLang="zh-CN" b="1" dirty="0">
                <a:solidFill>
                  <a:schemeClr val="bg1"/>
                </a:solidFill>
              </a:rPr>
              <a:t>1</a:t>
            </a:r>
            <a:r>
              <a:rPr lang="zh-CN" altLang="zh-CN" b="1" dirty="0">
                <a:solidFill>
                  <a:schemeClr val="bg1"/>
                </a:solidFill>
              </a:rPr>
              <a:t>：如果是全新的</a:t>
            </a:r>
            <a:r>
              <a:rPr lang="en-US" altLang="zh-CN" b="1" dirty="0">
                <a:solidFill>
                  <a:schemeClr val="bg1"/>
                </a:solidFill>
              </a:rPr>
              <a:t>LED</a:t>
            </a:r>
            <a:r>
              <a:rPr lang="zh-CN" altLang="zh-CN" b="1" dirty="0">
                <a:solidFill>
                  <a:schemeClr val="bg1"/>
                </a:solidFill>
              </a:rPr>
              <a:t>二极管，一般它的两个引脚的长度是有区别的，通常长的那个引脚为正极，即电子符号的喇叭口一端；</a:t>
            </a:r>
            <a:r>
              <a:rPr lang="en-US" altLang="zh-CN" b="1" dirty="0">
                <a:solidFill>
                  <a:schemeClr val="bg1"/>
                </a:solidFill>
              </a:rPr>
              <a:t> </a:t>
            </a:r>
            <a:endParaRPr lang="zh-CN" altLang="zh-CN" b="1" dirty="0">
              <a:solidFill>
                <a:schemeClr val="bg1"/>
              </a:solidFill>
            </a:endParaRPr>
          </a:p>
          <a:p>
            <a:r>
              <a:rPr lang="zh-CN" altLang="zh-CN" b="1" dirty="0">
                <a:solidFill>
                  <a:schemeClr val="bg1"/>
                </a:solidFill>
              </a:rPr>
              <a:t>方法</a:t>
            </a:r>
            <a:r>
              <a:rPr lang="en-US" altLang="zh-CN" b="1" dirty="0">
                <a:solidFill>
                  <a:schemeClr val="bg1"/>
                </a:solidFill>
              </a:rPr>
              <a:t>2</a:t>
            </a:r>
            <a:r>
              <a:rPr lang="zh-CN" altLang="zh-CN" b="1" dirty="0">
                <a:solidFill>
                  <a:schemeClr val="bg1"/>
                </a:solidFill>
              </a:rPr>
              <a:t>：</a:t>
            </a:r>
            <a:r>
              <a:rPr lang="en-US" altLang="zh-CN" b="1" dirty="0">
                <a:solidFill>
                  <a:schemeClr val="bg1"/>
                </a:solidFill>
              </a:rPr>
              <a:t>LED</a:t>
            </a:r>
            <a:r>
              <a:rPr lang="zh-CN" altLang="zh-CN" b="1" dirty="0">
                <a:solidFill>
                  <a:schemeClr val="bg1"/>
                </a:solidFill>
              </a:rPr>
              <a:t>二极管外壳是透明的，可以透过管壳直接看到里面的电极，连接内部三角形大电极的引脚是负极，另一个连接内部小电极的引脚是正极。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11266" name="图片 1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240" y="3750609"/>
            <a:ext cx="1570928" cy="287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83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5280" y="149973"/>
            <a:ext cx="8694539" cy="1325563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3.  </a:t>
            </a:r>
            <a:r>
              <a:rPr lang="zh-CN" altLang="zh-CN" b="1" dirty="0">
                <a:solidFill>
                  <a:srgbClr val="FFFF00"/>
                </a:solidFill>
              </a:rPr>
              <a:t>作品</a:t>
            </a:r>
            <a:r>
              <a:rPr lang="zh-CN" altLang="zh-CN" b="1" dirty="0" smtClean="0">
                <a:solidFill>
                  <a:srgbClr val="FFFF00"/>
                </a:solidFill>
              </a:rPr>
              <a:t>欣赏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2463" y="1099485"/>
            <a:ext cx="8694539" cy="1657163"/>
          </a:xfrm>
        </p:spPr>
        <p:txBody>
          <a:bodyPr/>
          <a:lstStyle/>
          <a:p>
            <a:pPr lvl="0"/>
            <a:r>
              <a:rPr lang="zh-CN" altLang="zh-CN" b="1" dirty="0">
                <a:solidFill>
                  <a:schemeClr val="bg1"/>
                </a:solidFill>
              </a:rPr>
              <a:t>悬崖巡边小车</a:t>
            </a:r>
            <a:r>
              <a:rPr lang="zh-CN" altLang="zh-CN" b="1" dirty="0" smtClean="0">
                <a:solidFill>
                  <a:schemeClr val="bg1"/>
                </a:solidFill>
              </a:rPr>
              <a:t>，基本原理</a:t>
            </a:r>
            <a:r>
              <a:rPr lang="zh-CN" altLang="zh-CN" b="1" dirty="0">
                <a:solidFill>
                  <a:schemeClr val="bg1"/>
                </a:solidFill>
              </a:rPr>
              <a:t>是伸出来的手臂同步控制前轮的转向：当处于直线的悬崖边缘，前轮向前小车也向前；当处于悬崖拐角，前轮向悬崖内侧转，小车也向内侧转弯。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12290" name="Picture 197" descr="http://3.im.guokr.com/gTysabYeWHifX38I5i1s4-68rDUYhKU2Ibbm6kaZ688ACgAAgAcAAEpQ.jpg?imageView2/1/w/650/h/488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86" y="2270618"/>
            <a:ext cx="4124901" cy="508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35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1925" y="400238"/>
            <a:ext cx="8694539" cy="1078939"/>
          </a:xfrm>
        </p:spPr>
        <p:txBody>
          <a:bodyPr/>
          <a:lstStyle/>
          <a:p>
            <a:r>
              <a:rPr lang="zh-CN" altLang="zh-CN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“挖掘机技术哪家强？</a:t>
            </a:r>
            <a:r>
              <a:rPr lang="en-US" altLang="zh-CN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zh-CN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”挖掘机那么火，谁也不能落后啊，赶紧</a:t>
            </a:r>
            <a:r>
              <a:rPr lang="en-US" altLang="zh-CN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DIY</a:t>
            </a:r>
            <a:r>
              <a:rPr lang="zh-CN" altLang="zh-CN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一台</a:t>
            </a:r>
            <a:r>
              <a:rPr lang="en-US" altLang="zh-CN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PVC</a:t>
            </a:r>
            <a:r>
              <a:rPr lang="zh-CN" altLang="zh-CN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版的挖掘机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14" name="Picture 198" descr="http://1.im.guokr.com/FKbvXDg_QffSwXcheI2spnDXPmKFHQ1CQ-F_4P4JRgdYAgAAwgEAAEpQ.jpg?imageView2/1/w/592/h/444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509" y="1312770"/>
            <a:ext cx="5051895" cy="611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41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【任务目标】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      </a:t>
            </a:r>
            <a:r>
              <a:rPr lang="zh-CN" altLang="zh-CN" b="1" dirty="0" smtClean="0">
                <a:solidFill>
                  <a:schemeClr val="bg1"/>
                </a:solidFill>
              </a:rPr>
              <a:t>可以</a:t>
            </a:r>
            <a:r>
              <a:rPr lang="zh-CN" altLang="zh-CN" b="1" dirty="0">
                <a:solidFill>
                  <a:schemeClr val="bg1"/>
                </a:solidFill>
              </a:rPr>
              <a:t>制作自己的第一个机器人，熟悉</a:t>
            </a:r>
            <a:r>
              <a:rPr lang="en-US" altLang="zh-CN" b="1" dirty="0" err="1">
                <a:solidFill>
                  <a:schemeClr val="bg1"/>
                </a:solidFill>
              </a:rPr>
              <a:t>PVCbot</a:t>
            </a:r>
            <a:r>
              <a:rPr lang="zh-CN" altLang="zh-CN" b="1" dirty="0">
                <a:solidFill>
                  <a:schemeClr val="bg1"/>
                </a:solidFill>
              </a:rPr>
              <a:t>的制作流程，摸清</a:t>
            </a:r>
            <a:r>
              <a:rPr lang="en-US" altLang="zh-CN" b="1" dirty="0" err="1">
                <a:solidFill>
                  <a:schemeClr val="bg1"/>
                </a:solidFill>
              </a:rPr>
              <a:t>pvc</a:t>
            </a:r>
            <a:r>
              <a:rPr lang="zh-CN" altLang="zh-CN" b="1" dirty="0">
                <a:solidFill>
                  <a:schemeClr val="bg1"/>
                </a:solidFill>
              </a:rPr>
              <a:t>材料的习性，掌握些简单的电路和机械构造知识，练习焊接技术为成为一个</a:t>
            </a:r>
            <a:r>
              <a:rPr lang="en-US" altLang="zh-CN" b="1" dirty="0">
                <a:solidFill>
                  <a:schemeClr val="bg1"/>
                </a:solidFill>
              </a:rPr>
              <a:t>“</a:t>
            </a:r>
            <a:r>
              <a:rPr lang="zh-CN" altLang="zh-CN" b="1" dirty="0">
                <a:solidFill>
                  <a:schemeClr val="bg1"/>
                </a:solidFill>
              </a:rPr>
              <a:t>创客</a:t>
            </a:r>
            <a:r>
              <a:rPr lang="en-US" altLang="zh-CN" b="1" dirty="0">
                <a:solidFill>
                  <a:schemeClr val="bg1"/>
                </a:solidFill>
              </a:rPr>
              <a:t>”</a:t>
            </a:r>
            <a:r>
              <a:rPr lang="zh-CN" altLang="zh-CN" b="1" dirty="0">
                <a:solidFill>
                  <a:schemeClr val="bg1"/>
                </a:solidFill>
              </a:rPr>
              <a:t>打基础。能通过欣赏</a:t>
            </a:r>
            <a:r>
              <a:rPr lang="en-US" altLang="zh-CN" b="1" dirty="0" err="1">
                <a:solidFill>
                  <a:schemeClr val="bg1"/>
                </a:solidFill>
              </a:rPr>
              <a:t>PVCbot</a:t>
            </a:r>
            <a:r>
              <a:rPr lang="zh-CN" altLang="zh-CN" b="1" dirty="0">
                <a:solidFill>
                  <a:schemeClr val="bg1"/>
                </a:solidFill>
              </a:rPr>
              <a:t>作品开阔眼界，有能力的读者可以结合树莓派或者</a:t>
            </a:r>
            <a:r>
              <a:rPr lang="en-US" altLang="zh-CN" b="1" dirty="0" err="1">
                <a:solidFill>
                  <a:schemeClr val="bg1"/>
                </a:solidFill>
              </a:rPr>
              <a:t>Arduino</a:t>
            </a:r>
            <a:r>
              <a:rPr lang="zh-CN" altLang="zh-CN" b="1" dirty="0">
                <a:solidFill>
                  <a:schemeClr val="bg1"/>
                </a:solidFill>
              </a:rPr>
              <a:t>开发板创造出</a:t>
            </a:r>
            <a:r>
              <a:rPr lang="en-US" altLang="zh-CN" b="1" dirty="0">
                <a:solidFill>
                  <a:schemeClr val="bg1"/>
                </a:solidFill>
              </a:rPr>
              <a:t>“</a:t>
            </a:r>
            <a:r>
              <a:rPr lang="zh-CN" altLang="zh-CN" b="1" dirty="0">
                <a:solidFill>
                  <a:schemeClr val="bg1"/>
                </a:solidFill>
              </a:rPr>
              <a:t>有大脑</a:t>
            </a:r>
            <a:r>
              <a:rPr lang="en-US" altLang="zh-CN" b="1" dirty="0">
                <a:solidFill>
                  <a:schemeClr val="bg1"/>
                </a:solidFill>
              </a:rPr>
              <a:t>”</a:t>
            </a:r>
            <a:r>
              <a:rPr lang="zh-CN" altLang="zh-CN" b="1" dirty="0">
                <a:solidFill>
                  <a:schemeClr val="bg1"/>
                </a:solidFill>
              </a:rPr>
              <a:t>的机器人，同时可以在</a:t>
            </a:r>
            <a:r>
              <a:rPr lang="en-US" altLang="zh-CN" b="1" dirty="0" err="1">
                <a:solidFill>
                  <a:schemeClr val="bg1"/>
                </a:solidFill>
              </a:rPr>
              <a:t>AppInventor</a:t>
            </a:r>
            <a:r>
              <a:rPr lang="zh-CN" altLang="zh-CN" b="1" dirty="0">
                <a:solidFill>
                  <a:schemeClr val="bg1"/>
                </a:solidFill>
              </a:rPr>
              <a:t>下开发相应的手机控制应用程序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8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1925" y="306107"/>
            <a:ext cx="8694539" cy="1388222"/>
          </a:xfrm>
        </p:spPr>
        <p:txBody>
          <a:bodyPr/>
          <a:lstStyle/>
          <a:p>
            <a:r>
              <a:rPr lang="zh-CN" altLang="zh-CN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晒太阳的蚊子，太阳能动力机器人，这是一个的以太阳能为能源的特殊移动机器人，即以太阳能电池为电源，以偏心摆锤马达的震动效果作为挪动的动力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38" name="Picture 199" descr="http://www.ofweek.com/2010/images/expoImage/EE/Kevin/2011-6/0613/j128.jpg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087" y="1226483"/>
            <a:ext cx="4413979" cy="533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8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en-US" sz="3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单片结合，</a:t>
            </a:r>
            <a:r>
              <a:rPr lang="en-US" altLang="zh-CN" sz="3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PVC</a:t>
            </a:r>
            <a:r>
              <a:rPr lang="zh-CN" altLang="en-US" sz="3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六足机器人，相当不错的作品</a:t>
            </a:r>
          </a:p>
        </p:txBody>
      </p:sp>
      <p:pic>
        <p:nvPicPr>
          <p:cNvPr id="15362" name="Picture 200" descr="http://img616.ph.126.net/LlQEEFLidsPfZw71AWripw==/1989183660416457300.jpg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441" y="1358528"/>
            <a:ext cx="4725294" cy="575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28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项目小结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7517" y="2336614"/>
            <a:ext cx="8694539" cy="2369857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通过该项目的实施，同学们制作出自己的第一个机器人“暴走臭虫”，通过机器人的制作掌握了较好的电子焊接技术，为物联网设备安装与维护工作奠定了基础！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85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2824651" y="2664709"/>
            <a:ext cx="4473771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CN" altLang="en-US" sz="8000" spc="90" noProof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感谢聆听</a:t>
            </a:r>
            <a:endParaRPr kumimoji="0" lang="en-US" sz="8000" b="1" i="0" u="none" strike="noStrike" kern="1200" cap="none" spc="90" normalizeH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72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0806" y="270995"/>
            <a:ext cx="8694539" cy="1325563"/>
          </a:xfrm>
        </p:spPr>
        <p:txBody>
          <a:bodyPr/>
          <a:lstStyle/>
          <a:p>
            <a:r>
              <a:rPr lang="zh-CN" altLang="zh-CN" b="1" dirty="0" smtClean="0">
                <a:solidFill>
                  <a:srgbClr val="FFFF00"/>
                </a:solidFill>
              </a:rPr>
              <a:t>【任务实施】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9623" y="1565369"/>
            <a:ext cx="7356633" cy="3046973"/>
          </a:xfrm>
        </p:spPr>
        <p:txBody>
          <a:bodyPr/>
          <a:lstStyle/>
          <a:p>
            <a:r>
              <a:rPr lang="zh-CN" altLang="zh-CN" sz="3600" b="1" dirty="0">
                <a:solidFill>
                  <a:schemeClr val="bg1"/>
                </a:solidFill>
              </a:rPr>
              <a:t>“</a:t>
            </a:r>
            <a:r>
              <a:rPr lang="en-US" altLang="zh-CN" sz="3600" b="1" dirty="0">
                <a:solidFill>
                  <a:schemeClr val="bg1"/>
                </a:solidFill>
              </a:rPr>
              <a:t>PVCBOT</a:t>
            </a:r>
            <a:r>
              <a:rPr lang="zh-CN" altLang="zh-CN" sz="3600" b="1" dirty="0">
                <a:solidFill>
                  <a:schemeClr val="bg1"/>
                </a:solidFill>
              </a:rPr>
              <a:t>“的本意就是以</a:t>
            </a:r>
            <a:r>
              <a:rPr lang="en-US" altLang="zh-CN" sz="3600" b="1" dirty="0">
                <a:solidFill>
                  <a:schemeClr val="bg1"/>
                </a:solidFill>
              </a:rPr>
              <a:t>PVC</a:t>
            </a:r>
            <a:r>
              <a:rPr lang="zh-CN" altLang="zh-CN" sz="3600" b="1" dirty="0">
                <a:solidFill>
                  <a:schemeClr val="bg1"/>
                </a:solidFill>
              </a:rPr>
              <a:t>材料作为基本结构来制作的机器人。</a:t>
            </a:r>
            <a:r>
              <a:rPr lang="en-US" altLang="zh-CN" sz="3600" b="1" dirty="0">
                <a:solidFill>
                  <a:schemeClr val="bg1"/>
                </a:solidFill>
              </a:rPr>
              <a:t>PVC</a:t>
            </a:r>
            <a:r>
              <a:rPr lang="zh-CN" altLang="zh-CN" sz="3600" b="1" dirty="0">
                <a:solidFill>
                  <a:schemeClr val="bg1"/>
                </a:solidFill>
              </a:rPr>
              <a:t>是一种塑料，这里所说的</a:t>
            </a:r>
            <a:r>
              <a:rPr lang="en-US" altLang="zh-CN" sz="3600" b="1" dirty="0">
                <a:solidFill>
                  <a:schemeClr val="bg1"/>
                </a:solidFill>
              </a:rPr>
              <a:t>PVC</a:t>
            </a:r>
            <a:r>
              <a:rPr lang="zh-CN" altLang="zh-CN" sz="3600" b="1" dirty="0">
                <a:solidFill>
                  <a:schemeClr val="bg1"/>
                </a:solidFill>
              </a:rPr>
              <a:t>材料其实就是平常在网络或者电路布线时所用到的</a:t>
            </a:r>
            <a:r>
              <a:rPr lang="en-US" altLang="zh-CN" sz="3600" b="1" dirty="0">
                <a:solidFill>
                  <a:schemeClr val="bg1"/>
                </a:solidFill>
              </a:rPr>
              <a:t>PVC</a:t>
            </a:r>
            <a:r>
              <a:rPr lang="zh-CN" altLang="zh-CN" sz="3600" b="1" dirty="0">
                <a:solidFill>
                  <a:schemeClr val="bg1"/>
                </a:solidFill>
              </a:rPr>
              <a:t>线槽。</a:t>
            </a:r>
          </a:p>
          <a:p>
            <a:endParaRPr lang="zh-CN" altLang="en-US" dirty="0"/>
          </a:p>
        </p:txBody>
      </p:sp>
      <p:pic>
        <p:nvPicPr>
          <p:cNvPr id="1026" name="Picture 1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311" y="3724712"/>
            <a:ext cx="3876129" cy="2998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53" y="4163962"/>
            <a:ext cx="3424448" cy="2559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65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材料要求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        </a:t>
            </a:r>
            <a:r>
              <a:rPr lang="zh-CN" altLang="zh-CN" b="1" dirty="0" smtClean="0">
                <a:solidFill>
                  <a:schemeClr val="bg1"/>
                </a:solidFill>
              </a:rPr>
              <a:t>通常</a:t>
            </a:r>
            <a:r>
              <a:rPr lang="zh-CN" altLang="zh-CN" b="1" dirty="0">
                <a:solidFill>
                  <a:schemeClr val="bg1"/>
                </a:solidFill>
              </a:rPr>
              <a:t>主要使用白色方形管状的</a:t>
            </a:r>
            <a:r>
              <a:rPr lang="en-US" altLang="zh-CN" b="1" dirty="0">
                <a:solidFill>
                  <a:schemeClr val="bg1"/>
                </a:solidFill>
              </a:rPr>
              <a:t>PVC</a:t>
            </a:r>
            <a:r>
              <a:rPr lang="zh-CN" altLang="zh-CN" b="1" dirty="0">
                <a:solidFill>
                  <a:schemeClr val="bg1"/>
                </a:solidFill>
              </a:rPr>
              <a:t>线槽，比较容易找得到，且价格便宜，在普通的五金商店几块钱就可以买得到很多。虽然</a:t>
            </a:r>
            <a:r>
              <a:rPr lang="en-US" altLang="zh-CN" b="1" dirty="0">
                <a:solidFill>
                  <a:schemeClr val="bg1"/>
                </a:solidFill>
              </a:rPr>
              <a:t>PVC</a:t>
            </a:r>
            <a:r>
              <a:rPr lang="zh-CN" altLang="zh-CN" b="1" dirty="0">
                <a:solidFill>
                  <a:schemeClr val="bg1"/>
                </a:solidFill>
              </a:rPr>
              <a:t>线槽材料的硬度并不是很高，但是由于我们这里将要分享的都是比较小型甚至微型的机器人，体型小所以对材料的机械强度要求也不高，采用</a:t>
            </a:r>
            <a:r>
              <a:rPr lang="en-US" altLang="zh-CN" b="1" dirty="0">
                <a:solidFill>
                  <a:schemeClr val="bg1"/>
                </a:solidFill>
              </a:rPr>
              <a:t>PVC</a:t>
            </a:r>
            <a:r>
              <a:rPr lang="zh-CN" altLang="zh-CN" b="1" dirty="0">
                <a:solidFill>
                  <a:schemeClr val="bg1"/>
                </a:solidFill>
              </a:rPr>
              <a:t>线槽算是一种很适合的材料选择</a:t>
            </a:r>
            <a:r>
              <a:rPr lang="zh-CN" altLang="zh-CN" b="1" dirty="0" smtClean="0">
                <a:solidFill>
                  <a:schemeClr val="bg1"/>
                </a:solidFill>
              </a:rPr>
              <a:t>。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r>
              <a:rPr lang="en-US" altLang="zh-CN" b="1" dirty="0" smtClean="0">
                <a:solidFill>
                  <a:schemeClr val="bg1"/>
                </a:solidFill>
              </a:rPr>
              <a:t>        PVC</a:t>
            </a:r>
            <a:r>
              <a:rPr lang="zh-CN" altLang="zh-CN" b="1" dirty="0">
                <a:solidFill>
                  <a:schemeClr val="bg1"/>
                </a:solidFill>
              </a:rPr>
              <a:t>线槽加工起来还很简单方便，相对于对金属材料进行加工时所需要的机床等专业设备，加工</a:t>
            </a:r>
            <a:r>
              <a:rPr lang="en-US" altLang="zh-CN" b="1" dirty="0">
                <a:solidFill>
                  <a:schemeClr val="bg1"/>
                </a:solidFill>
              </a:rPr>
              <a:t>PVC</a:t>
            </a:r>
            <a:r>
              <a:rPr lang="zh-CN" altLang="zh-CN" b="1" dirty="0">
                <a:solidFill>
                  <a:schemeClr val="bg1"/>
                </a:solidFill>
              </a:rPr>
              <a:t>线槽只是需要“大剪刀</a:t>
            </a:r>
            <a:r>
              <a:rPr lang="en-US" altLang="zh-CN" b="1" dirty="0">
                <a:solidFill>
                  <a:schemeClr val="bg1"/>
                </a:solidFill>
              </a:rPr>
              <a:t>+</a:t>
            </a:r>
            <a:r>
              <a:rPr lang="zh-CN" altLang="zh-CN" b="1" dirty="0">
                <a:solidFill>
                  <a:schemeClr val="bg1"/>
                </a:solidFill>
              </a:rPr>
              <a:t>美工刀</a:t>
            </a:r>
            <a:r>
              <a:rPr lang="en-US" altLang="zh-CN" b="1" dirty="0">
                <a:solidFill>
                  <a:schemeClr val="bg1"/>
                </a:solidFill>
              </a:rPr>
              <a:t>+</a:t>
            </a:r>
            <a:r>
              <a:rPr lang="zh-CN" altLang="zh-CN" b="1" dirty="0">
                <a:solidFill>
                  <a:schemeClr val="bg1"/>
                </a:solidFill>
              </a:rPr>
              <a:t>小锥子”的组合，用比较容易掌握的类似“手工剪纸”的方式就可以很好的完成</a:t>
            </a:r>
            <a:r>
              <a:rPr lang="zh-CN" altLang="zh-CN" b="1" dirty="0" smtClean="0">
                <a:solidFill>
                  <a:schemeClr val="bg1"/>
                </a:solidFill>
              </a:rPr>
              <a:t>。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r>
              <a:rPr lang="en-US" altLang="zh-CN" b="1" dirty="0" smtClean="0">
                <a:solidFill>
                  <a:schemeClr val="bg1"/>
                </a:solidFill>
              </a:rPr>
              <a:t>         </a:t>
            </a:r>
            <a:r>
              <a:rPr lang="zh-CN" altLang="zh-CN" b="1" dirty="0" smtClean="0">
                <a:solidFill>
                  <a:schemeClr val="bg1"/>
                </a:solidFill>
              </a:rPr>
              <a:t>由于</a:t>
            </a:r>
            <a:r>
              <a:rPr lang="zh-CN" altLang="zh-CN" b="1" dirty="0">
                <a:solidFill>
                  <a:schemeClr val="bg1"/>
                </a:solidFill>
              </a:rPr>
              <a:t>这里涉及的机器人体型小，所以开展活动时所需要的场地空间不大，同时对各种器件的性能要求也没有那么高，整体成本也相对较低。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609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动手制作</a:t>
            </a:r>
            <a:r>
              <a:rPr lang="en-US" altLang="zh-CN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PVCBOT----</a:t>
            </a:r>
            <a:r>
              <a:rPr lang="zh-CN" altLang="en-US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电子手工焊接</a:t>
            </a:r>
            <a:r>
              <a:rPr lang="zh-CN" altLang="en-US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8569" y="2901391"/>
            <a:ext cx="8694539" cy="1549587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        在电子制作中，元器件的连接处需要焊接。焊接的质量对制作的质量影响极大！所以学习电子制作技术，必须掌握焊接技术，练好焊接基本功。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9688" y="1"/>
            <a:ext cx="8694539" cy="1325563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、焊接工具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0110" y="1049338"/>
            <a:ext cx="2590032" cy="52761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FF00"/>
                </a:solidFill>
              </a:rPr>
              <a:t>（</a:t>
            </a:r>
            <a:r>
              <a:rPr lang="en-US" altLang="zh-CN" b="1" dirty="0" smtClean="0">
                <a:solidFill>
                  <a:srgbClr val="FFFF00"/>
                </a:solidFill>
              </a:rPr>
              <a:t>1</a:t>
            </a:r>
            <a:r>
              <a:rPr lang="zh-CN" altLang="en-US" b="1" dirty="0" smtClean="0">
                <a:solidFill>
                  <a:srgbClr val="FFFF00"/>
                </a:solidFill>
              </a:rPr>
              <a:t>）电烙铁</a:t>
            </a:r>
            <a:endParaRPr lang="en-US" altLang="zh-CN" b="1" dirty="0" smtClean="0">
              <a:solidFill>
                <a:srgbClr val="FFFF00"/>
              </a:solidFill>
            </a:endParaRPr>
          </a:p>
          <a:p>
            <a:endParaRPr lang="zh-CN" altLang="en-US" dirty="0"/>
          </a:p>
        </p:txBody>
      </p:sp>
      <p:pic>
        <p:nvPicPr>
          <p:cNvPr id="4" name="Picture 5" descr="89283862612642462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63" y="1576948"/>
            <a:ext cx="3780234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6386667221570816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211" y="1576949"/>
            <a:ext cx="3780234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10110" y="5016456"/>
            <a:ext cx="1193788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1.</a:t>
            </a:r>
            <a:r>
              <a:rPr lang="zh-CN" altLang="en-US" sz="2400" b="1" dirty="0">
                <a:solidFill>
                  <a:schemeClr val="bg1"/>
                </a:solidFill>
              </a:rPr>
              <a:t>内热式和外热式电烙铁的区别，主要在加热方式的不同。 </a:t>
            </a:r>
            <a:br>
              <a:rPr lang="zh-CN" altLang="en-US" sz="2400" b="1" dirty="0">
                <a:solidFill>
                  <a:schemeClr val="bg1"/>
                </a:solidFill>
              </a:rPr>
            </a:br>
            <a:r>
              <a:rPr lang="en-US" altLang="zh-CN" sz="2400" b="1" dirty="0">
                <a:solidFill>
                  <a:schemeClr val="bg1"/>
                </a:solidFill>
              </a:rPr>
              <a:t>2.</a:t>
            </a:r>
            <a:r>
              <a:rPr lang="zh-CN" altLang="en-US" sz="2400" b="1" dirty="0">
                <a:solidFill>
                  <a:schemeClr val="bg1"/>
                </a:solidFill>
              </a:rPr>
              <a:t>另外，它们所用的烙铁头形状，前者是空心筒状；后者为实心杆状。 </a:t>
            </a:r>
            <a:br>
              <a:rPr lang="zh-CN" altLang="en-US" sz="2400" b="1" dirty="0">
                <a:solidFill>
                  <a:schemeClr val="bg1"/>
                </a:solidFill>
              </a:rPr>
            </a:br>
            <a:r>
              <a:rPr lang="en-US" altLang="zh-CN" sz="2400" b="1" dirty="0">
                <a:solidFill>
                  <a:schemeClr val="bg1"/>
                </a:solidFill>
              </a:rPr>
              <a:t>3.</a:t>
            </a:r>
            <a:r>
              <a:rPr lang="zh-CN" altLang="en-US" sz="2400" b="1" dirty="0">
                <a:solidFill>
                  <a:schemeClr val="bg1"/>
                </a:solidFill>
              </a:rPr>
              <a:t>前者预热时间较短，但受气温影响稍大，尤其小功率型；相对，后者预热时间稍长。 </a:t>
            </a:r>
            <a:br>
              <a:rPr lang="zh-CN" altLang="en-US" sz="2400" b="1" dirty="0">
                <a:solidFill>
                  <a:schemeClr val="bg1"/>
                </a:solidFill>
              </a:rPr>
            </a:br>
            <a:r>
              <a:rPr lang="en-US" altLang="zh-CN" sz="2400" b="1" dirty="0">
                <a:solidFill>
                  <a:schemeClr val="bg1"/>
                </a:solidFill>
              </a:rPr>
              <a:t>4.</a:t>
            </a:r>
            <a:r>
              <a:rPr lang="zh-CN" altLang="en-US" sz="2400" b="1" dirty="0">
                <a:solidFill>
                  <a:schemeClr val="bg1"/>
                </a:solidFill>
              </a:rPr>
              <a:t>前者比后者漏电稍小。 </a:t>
            </a:r>
          </a:p>
        </p:txBody>
      </p:sp>
    </p:spTree>
    <p:extLst>
      <p:ext uri="{BB962C8B-B14F-4D97-AF65-F5344CB8AC3E}">
        <p14:creationId xmlns:p14="http://schemas.microsoft.com/office/powerpoint/2010/main" val="311051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8694539" cy="1325563"/>
          </a:xfrm>
        </p:spPr>
        <p:txBody>
          <a:bodyPr/>
          <a:lstStyle/>
          <a:p>
            <a:pPr>
              <a:defRPr/>
            </a:pPr>
            <a:r>
              <a:rPr lang="zh-CN" altLang="en-US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常见电烙铁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14246"/>
            <a:ext cx="3900881" cy="4530725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93" y="0"/>
            <a:ext cx="6362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952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>
          <a:xfrm>
            <a:off x="193129" y="1"/>
            <a:ext cx="5238075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拆焊台</a:t>
            </a:r>
          </a:p>
        </p:txBody>
      </p:sp>
      <p:pic>
        <p:nvPicPr>
          <p:cNvPr id="25603" name="内容占位符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27848"/>
            <a:ext cx="10080625" cy="6069854"/>
          </a:xfrm>
        </p:spPr>
      </p:pic>
    </p:spTree>
    <p:extLst>
      <p:ext uri="{BB962C8B-B14F-4D97-AF65-F5344CB8AC3E}">
        <p14:creationId xmlns:p14="http://schemas.microsoft.com/office/powerpoint/2010/main" val="3910216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1292</Words>
  <Application>Microsoft Office PowerPoint</Application>
  <PresentationFormat>自定义</PresentationFormat>
  <Paragraphs>66</Paragraphs>
  <Slides>33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第一PPT模板网-WWW.1PPT.COM</vt:lpstr>
      <vt:lpstr>PowerPoint 演示文稿</vt:lpstr>
      <vt:lpstr>PowerPoint 演示文稿</vt:lpstr>
      <vt:lpstr>【任务目标】</vt:lpstr>
      <vt:lpstr>【任务实施】</vt:lpstr>
      <vt:lpstr>材料要求</vt:lpstr>
      <vt:lpstr>动手制作PVCBOT----电子手工焊接技术</vt:lpstr>
      <vt:lpstr>1、焊接工具</vt:lpstr>
      <vt:lpstr>常见电烙铁</vt:lpstr>
      <vt:lpstr>拆焊台</vt:lpstr>
      <vt:lpstr>电烙铁的握法</vt:lpstr>
      <vt:lpstr>PowerPoint 演示文稿</vt:lpstr>
      <vt:lpstr>PowerPoint 演示文稿</vt:lpstr>
      <vt:lpstr>PowerPoint 演示文稿</vt:lpstr>
      <vt:lpstr>PowerPoint 演示文稿</vt:lpstr>
      <vt:lpstr>电烙铁保养</vt:lpstr>
      <vt:lpstr>几种拆焊方法</vt:lpstr>
      <vt:lpstr>试一试</vt:lpstr>
      <vt:lpstr>动手制作PVCBOT---暴走臭虫</vt:lpstr>
      <vt:lpstr>制作过程：</vt:lpstr>
      <vt:lpstr>PowerPoint 演示文稿</vt:lpstr>
      <vt:lpstr>小贴士：</vt:lpstr>
      <vt:lpstr>（5）把六足底座如下图所示用502胶水粘贴在钮扣电池盒的底部</vt:lpstr>
      <vt:lpstr>PowerPoint 演示文稿</vt:lpstr>
      <vt:lpstr>PowerPoint 演示文稿</vt:lpstr>
      <vt:lpstr>PowerPoint 演示文稿</vt:lpstr>
      <vt:lpstr>焊接效果图和最终完成图</vt:lpstr>
      <vt:lpstr>知识小链接：如何判别LED二极管的引脚？</vt:lpstr>
      <vt:lpstr>3.  作品欣赏</vt:lpstr>
      <vt:lpstr>PowerPoint 演示文稿</vt:lpstr>
      <vt:lpstr>PowerPoint 演示文稿</vt:lpstr>
      <vt:lpstr>与单片结合，PVC六足机器人，相当不错的作品</vt:lpstr>
      <vt:lpstr>项目小结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bilin</dc:creator>
  <cp:lastModifiedBy>King</cp:lastModifiedBy>
  <cp:revision>437</cp:revision>
  <dcterms:created xsi:type="dcterms:W3CDTF">2015-03-19T06:14:36Z</dcterms:created>
  <dcterms:modified xsi:type="dcterms:W3CDTF">2017-04-28T05:59:35Z</dcterms:modified>
</cp:coreProperties>
</file>