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7" r:id="rId3"/>
    <p:sldId id="295" r:id="rId4"/>
    <p:sldId id="284" r:id="rId5"/>
    <p:sldId id="285" r:id="rId6"/>
    <p:sldId id="286" r:id="rId7"/>
    <p:sldId id="259" r:id="rId8"/>
    <p:sldId id="294" r:id="rId9"/>
    <p:sldId id="274" r:id="rId10"/>
    <p:sldId id="292" r:id="rId11"/>
    <p:sldId id="291" r:id="rId12"/>
    <p:sldId id="296" r:id="rId13"/>
    <p:sldId id="297" r:id="rId14"/>
    <p:sldId id="290" r:id="rId15"/>
    <p:sldId id="262" r:id="rId16"/>
    <p:sldId id="299" r:id="rId17"/>
    <p:sldId id="298" r:id="rId18"/>
    <p:sldId id="301" r:id="rId19"/>
    <p:sldId id="303" r:id="rId20"/>
    <p:sldId id="302" r:id="rId21"/>
    <p:sldId id="304" r:id="rId22"/>
    <p:sldId id="307" r:id="rId23"/>
    <p:sldId id="306" r:id="rId24"/>
    <p:sldId id="305" r:id="rId25"/>
    <p:sldId id="311" r:id="rId26"/>
    <p:sldId id="310" r:id="rId27"/>
    <p:sldId id="309" r:id="rId28"/>
    <p:sldId id="308" r:id="rId29"/>
    <p:sldId id="300" r:id="rId30"/>
    <p:sldId id="312" r:id="rId31"/>
    <p:sldId id="316" r:id="rId32"/>
    <p:sldId id="315" r:id="rId33"/>
    <p:sldId id="314" r:id="rId34"/>
    <p:sldId id="313" r:id="rId35"/>
    <p:sldId id="317" r:id="rId36"/>
    <p:sldId id="318" r:id="rId37"/>
    <p:sldId id="293" r:id="rId38"/>
  </p:sldIdLst>
  <p:sldSz cx="1008062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35E"/>
    <a:srgbClr val="29B9A6"/>
    <a:srgbClr val="F47264"/>
    <a:srgbClr val="84CBC5"/>
    <a:srgbClr val="144C74"/>
    <a:srgbClr val="1B6AA3"/>
    <a:srgbClr val="FFC20F"/>
    <a:srgbClr val="14507A"/>
    <a:srgbClr val="45B2A8"/>
    <a:srgbClr val="008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60"/>
  </p:normalViewPr>
  <p:slideViewPr>
    <p:cSldViewPr snapToGrid="0">
      <p:cViewPr varScale="1">
        <p:scale>
          <a:sx n="114" d="100"/>
          <a:sy n="114" d="100"/>
        </p:scale>
        <p:origin x="-1608" y="-108"/>
      </p:cViewPr>
      <p:guideLst>
        <p:guide orient="horz" pos="2160"/>
        <p:guide pos="3175"/>
      </p:guideLst>
    </p:cSldViewPr>
  </p:slideViewPr>
  <p:notesTextViewPr>
    <p:cViewPr>
      <p:scale>
        <a:sx n="1" d="1"/>
        <a:sy n="1" d="1"/>
      </p:scale>
      <p:origin x="0" y="0"/>
    </p:cViewPr>
  </p:notesTextViewPr>
  <p:sorterViewPr>
    <p:cViewPr>
      <p:scale>
        <a:sx n="140" d="100"/>
        <a:sy n="140" d="100"/>
      </p:scale>
      <p:origin x="0" y="4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FA53B-994A-4AFF-83BD-DE939D247CF9}" type="datetimeFigureOut">
              <a:rPr lang="zh-CN" altLang="en-US" smtClean="0"/>
              <a:t>2017/4/28</a:t>
            </a:fld>
            <a:endParaRPr lang="zh-CN" altLang="en-US"/>
          </a:p>
        </p:txBody>
      </p:sp>
      <p:sp>
        <p:nvSpPr>
          <p:cNvPr id="4" name="幻灯片图像占位符 3"/>
          <p:cNvSpPr>
            <a:spLocks noGrp="1" noRot="1" noChangeAspect="1"/>
          </p:cNvSpPr>
          <p:nvPr>
            <p:ph type="sldImg" idx="2"/>
          </p:nvPr>
        </p:nvSpPr>
        <p:spPr>
          <a:xfrm>
            <a:off x="908050" y="685800"/>
            <a:ext cx="50419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2A590-EB6E-4412-92DA-A788123DC6C1}" type="slidenum">
              <a:rPr lang="zh-CN" altLang="en-US" smtClean="0"/>
              <a:t>‹#›</a:t>
            </a:fld>
            <a:endParaRPr lang="zh-CN" altLang="en-US"/>
          </a:p>
        </p:txBody>
      </p:sp>
    </p:spTree>
    <p:extLst>
      <p:ext uri="{BB962C8B-B14F-4D97-AF65-F5344CB8AC3E}">
        <p14:creationId xmlns:p14="http://schemas.microsoft.com/office/powerpoint/2010/main" val="181391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60078" y="1122363"/>
            <a:ext cx="7560469"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60078" y="3602038"/>
            <a:ext cx="756046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29024506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36530310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3947" y="365125"/>
            <a:ext cx="217363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93043" y="365125"/>
            <a:ext cx="6394896"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7313939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21010299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87793" y="1709739"/>
            <a:ext cx="8694539"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87793" y="4589464"/>
            <a:ext cx="869453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37567474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93043" y="1825625"/>
            <a:ext cx="428426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03316" y="1825625"/>
            <a:ext cx="428426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3065039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94356" y="365126"/>
            <a:ext cx="8694539"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94357" y="1681163"/>
            <a:ext cx="42645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94357" y="2505075"/>
            <a:ext cx="426457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03316" y="1681163"/>
            <a:ext cx="428557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03316" y="2505075"/>
            <a:ext cx="4285579"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1692546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15590720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4192862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4356" y="457200"/>
            <a:ext cx="3251264"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85579" y="987426"/>
            <a:ext cx="510331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94356" y="2057400"/>
            <a:ext cx="32512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41798397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4356" y="457200"/>
            <a:ext cx="3251264"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285579" y="987426"/>
            <a:ext cx="510331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94356" y="2057400"/>
            <a:ext cx="325126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63DD89-DA72-4956-8961-85B6562EBFBE}" type="datetimeFigureOut">
              <a:rPr lang="zh-CN" altLang="en-US" smtClean="0"/>
              <a:t>2017/4/28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10035777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3043" y="365126"/>
            <a:ext cx="8694539"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93043" y="1825625"/>
            <a:ext cx="8694539"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93043" y="6356351"/>
            <a:ext cx="22681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3DD89-DA72-4956-8961-85B6562EBFBE}" type="datetimeFigureOut">
              <a:rPr lang="zh-CN" altLang="en-US" smtClean="0"/>
              <a:t>2017/4/28</a:t>
            </a:fld>
            <a:endParaRPr lang="zh-CN" altLang="en-US"/>
          </a:p>
        </p:txBody>
      </p:sp>
      <p:sp>
        <p:nvSpPr>
          <p:cNvPr id="5" name="页脚占位符 4"/>
          <p:cNvSpPr>
            <a:spLocks noGrp="1"/>
          </p:cNvSpPr>
          <p:nvPr>
            <p:ph type="ftr" sz="quarter" idx="3"/>
          </p:nvPr>
        </p:nvSpPr>
        <p:spPr>
          <a:xfrm>
            <a:off x="3339207" y="6356351"/>
            <a:ext cx="34022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119441" y="6356351"/>
            <a:ext cx="22681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C8F1E-C324-4ECD-9D66-17513A2AE6B7}" type="slidenum">
              <a:rPr lang="zh-CN" altLang="en-US" smtClean="0"/>
              <a:t>‹#›</a:t>
            </a:fld>
            <a:endParaRPr lang="zh-CN" altLang="en-US"/>
          </a:p>
        </p:txBody>
      </p:sp>
    </p:spTree>
    <p:extLst>
      <p:ext uri="{BB962C8B-B14F-4D97-AF65-F5344CB8AC3E}">
        <p14:creationId xmlns:p14="http://schemas.microsoft.com/office/powerpoint/2010/main" val="2104133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oleObject" Target="../embeddings/oleObject5.bin"/><Relationship Id="rId4" Type="http://schemas.openxmlformats.org/officeDocument/2006/relationships/image" Target="../media/image33.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png"/><Relationship Id="rId5" Type="http://schemas.openxmlformats.org/officeDocument/2006/relationships/oleObject" Target="../embeddings/oleObject8.bin"/><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oleObject" Target="../embeddings/oleObject9.bin"/><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http://upload.semidata.info/www.eefocus.com/blog/media/201112/192635.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a:off x="4644790" y="795820"/>
            <a:ext cx="3354928" cy="3497943"/>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nvGrpSpPr>
          <p:cNvPr id="2" name="组合 1"/>
          <p:cNvGrpSpPr/>
          <p:nvPr/>
        </p:nvGrpSpPr>
        <p:grpSpPr>
          <a:xfrm>
            <a:off x="8703054" y="4981063"/>
            <a:ext cx="594847" cy="1206170"/>
            <a:chOff x="9988518" y="4007302"/>
            <a:chExt cx="1257291" cy="1880858"/>
          </a:xfrm>
        </p:grpSpPr>
        <p:sp>
          <p:nvSpPr>
            <p:cNvPr id="20" name="等腰三角形 19"/>
            <p:cNvSpPr/>
            <p:nvPr/>
          </p:nvSpPr>
          <p:spPr>
            <a:xfrm rot="13945919">
              <a:off x="10303310" y="4034318"/>
              <a:ext cx="391729" cy="337697"/>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sp>
          <p:nvSpPr>
            <p:cNvPr id="21" name="等腰三角形 20"/>
            <p:cNvSpPr/>
            <p:nvPr/>
          </p:nvSpPr>
          <p:spPr>
            <a:xfrm rot="8598772">
              <a:off x="10372801" y="5007513"/>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sp>
          <p:nvSpPr>
            <p:cNvPr id="22" name="等腰三角形 21"/>
            <p:cNvSpPr/>
            <p:nvPr/>
          </p:nvSpPr>
          <p:spPr>
            <a:xfrm rot="8598772">
              <a:off x="10879854" y="4946293"/>
              <a:ext cx="266912" cy="230096"/>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grpSp>
          <p:nvGrpSpPr>
            <p:cNvPr id="46" name="组合 45"/>
            <p:cNvGrpSpPr/>
            <p:nvPr/>
          </p:nvGrpSpPr>
          <p:grpSpPr>
            <a:xfrm rot="7938589">
              <a:off x="9932817" y="4575168"/>
              <a:ext cx="1368693" cy="1257291"/>
              <a:chOff x="1145739" y="762009"/>
              <a:chExt cx="1001675" cy="920146"/>
            </a:xfrm>
          </p:grpSpPr>
          <p:sp>
            <p:nvSpPr>
              <p:cNvPr id="48" name="等腰三角形 47"/>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sp>
            <p:nvSpPr>
              <p:cNvPr id="49" name="椭圆 48"/>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50" name="椭圆 49"/>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51" name="椭圆 50"/>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grpSp>
      <p:grpSp>
        <p:nvGrpSpPr>
          <p:cNvPr id="33" name="组合 32"/>
          <p:cNvGrpSpPr/>
          <p:nvPr/>
        </p:nvGrpSpPr>
        <p:grpSpPr>
          <a:xfrm rot="13953573">
            <a:off x="2322941" y="4881447"/>
            <a:ext cx="848663" cy="644581"/>
            <a:chOff x="1145739" y="762009"/>
            <a:chExt cx="1001675" cy="920146"/>
          </a:xfrm>
        </p:grpSpPr>
        <p:sp>
          <p:nvSpPr>
            <p:cNvPr id="35" name="等腰三角形 34"/>
            <p:cNvSpPr/>
            <p:nvPr/>
          </p:nvSpPr>
          <p:spPr>
            <a:xfrm rot="1020767">
              <a:off x="1286833" y="792672"/>
              <a:ext cx="860581" cy="741879"/>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C20F"/>
                </a:solidFill>
                <a:latin typeface="微软雅黑" pitchFamily="34" charset="-122"/>
                <a:ea typeface="微软雅黑" pitchFamily="34" charset="-122"/>
              </a:endParaRPr>
            </a:p>
          </p:txBody>
        </p:sp>
        <p:sp>
          <p:nvSpPr>
            <p:cNvPr id="36" name="椭圆 35"/>
            <p:cNvSpPr/>
            <p:nvPr/>
          </p:nvSpPr>
          <p:spPr>
            <a:xfrm rot="18818926">
              <a:off x="1145739" y="136078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37" name="椭圆 36"/>
            <p:cNvSpPr/>
            <p:nvPr/>
          </p:nvSpPr>
          <p:spPr>
            <a:xfrm rot="18818926">
              <a:off x="1787028" y="762009"/>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sp>
          <p:nvSpPr>
            <p:cNvPr id="38" name="椭圆 37"/>
            <p:cNvSpPr/>
            <p:nvPr/>
          </p:nvSpPr>
          <p:spPr>
            <a:xfrm rot="18818926">
              <a:off x="1971488" y="1598106"/>
              <a:ext cx="84049" cy="84049"/>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itchFamily="34" charset="-122"/>
                <a:ea typeface="微软雅黑" pitchFamily="34" charset="-122"/>
              </a:endParaRPr>
            </a:p>
          </p:txBody>
        </p:sp>
      </p:grpSp>
      <p:grpSp>
        <p:nvGrpSpPr>
          <p:cNvPr id="8" name="组合 7"/>
          <p:cNvGrpSpPr/>
          <p:nvPr/>
        </p:nvGrpSpPr>
        <p:grpSpPr>
          <a:xfrm>
            <a:off x="5031399" y="1988779"/>
            <a:ext cx="2581711" cy="2781980"/>
            <a:chOff x="4362411" y="1436839"/>
            <a:chExt cx="5202504" cy="4484918"/>
          </a:xfrm>
        </p:grpSpPr>
        <p:sp>
          <p:nvSpPr>
            <p:cNvPr id="15" name="等腰三角形 14"/>
            <p:cNvSpPr/>
            <p:nvPr/>
          </p:nvSpPr>
          <p:spPr>
            <a:xfrm rot="10800000">
              <a:off x="4362411" y="1436839"/>
              <a:ext cx="5202504" cy="4484918"/>
            </a:xfrm>
            <a:prstGeom prst="triangle">
              <a:avLst/>
            </a:prstGeom>
            <a:noFill/>
            <a:ln w="19050">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sp>
          <p:nvSpPr>
            <p:cNvPr id="23" name="等腰三角形 22"/>
            <p:cNvSpPr/>
            <p:nvPr/>
          </p:nvSpPr>
          <p:spPr>
            <a:xfrm rot="10800000">
              <a:off x="4362411" y="1960707"/>
              <a:ext cx="5202504" cy="3961050"/>
            </a:xfrm>
            <a:prstGeom prst="triangle">
              <a:avLst/>
            </a:prstGeom>
            <a:noFill/>
            <a:ln w="12700">
              <a:solidFill>
                <a:srgbClr val="FFC20F">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sp>
          <p:nvSpPr>
            <p:cNvPr id="39" name="等腰三角形 38"/>
            <p:cNvSpPr/>
            <p:nvPr/>
          </p:nvSpPr>
          <p:spPr>
            <a:xfrm rot="10800000">
              <a:off x="4362411" y="1816570"/>
              <a:ext cx="5202504" cy="3961050"/>
            </a:xfrm>
            <a:prstGeom prst="triangle">
              <a:avLst/>
            </a:prstGeom>
            <a:noFill/>
            <a:ln w="12700">
              <a:solidFill>
                <a:srgbClr val="FFC20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sp>
          <p:nvSpPr>
            <p:cNvPr id="40" name="等腰三角形 39"/>
            <p:cNvSpPr/>
            <p:nvPr/>
          </p:nvSpPr>
          <p:spPr>
            <a:xfrm rot="10800000">
              <a:off x="4362411" y="1663444"/>
              <a:ext cx="5202504" cy="3961050"/>
            </a:xfrm>
            <a:prstGeom prst="triangle">
              <a:avLst/>
            </a:prstGeom>
            <a:noFill/>
            <a:ln w="12700">
              <a:solidFill>
                <a:srgbClr val="FFC20F">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grpSp>
      <p:sp>
        <p:nvSpPr>
          <p:cNvPr id="41" name="等腰三角形 40"/>
          <p:cNvSpPr/>
          <p:nvPr/>
        </p:nvSpPr>
        <p:spPr>
          <a:xfrm rot="10800000">
            <a:off x="5175445" y="1818313"/>
            <a:ext cx="2581711" cy="2457026"/>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8D35E"/>
              </a:solidFill>
              <a:latin typeface="微软雅黑" pitchFamily="34" charset="-122"/>
              <a:ea typeface="微软雅黑" pitchFamily="34" charset="-122"/>
            </a:endParaRPr>
          </a:p>
        </p:txBody>
      </p:sp>
      <p:grpSp>
        <p:nvGrpSpPr>
          <p:cNvPr id="16" name="组合 15"/>
          <p:cNvGrpSpPr/>
          <p:nvPr/>
        </p:nvGrpSpPr>
        <p:grpSpPr>
          <a:xfrm>
            <a:off x="754672" y="565770"/>
            <a:ext cx="2561043" cy="2152130"/>
            <a:chOff x="912737" y="565770"/>
            <a:chExt cx="3097450" cy="2152130"/>
          </a:xfrm>
        </p:grpSpPr>
        <p:sp>
          <p:nvSpPr>
            <p:cNvPr id="17" name="等腰三角形 16"/>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8" name="等腰三角形 17"/>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9" name="等腰三角形 18"/>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2" name="等腰三角形 11"/>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4" name="等腰三角形 2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6" name="椭圆 25"/>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8977127">
              <a:off x="3563479" y="1987179"/>
              <a:ext cx="446708" cy="334617"/>
              <a:chOff x="2822785" y="1265179"/>
              <a:chExt cx="930073" cy="696693"/>
            </a:xfrm>
          </p:grpSpPr>
          <p:sp>
            <p:nvSpPr>
              <p:cNvPr id="76" name="等腰三角形 7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8" name="等腰三角形 77"/>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sp>
        <p:nvSpPr>
          <p:cNvPr id="11" name="文本框 10"/>
          <p:cNvSpPr txBox="1"/>
          <p:nvPr/>
        </p:nvSpPr>
        <p:spPr>
          <a:xfrm>
            <a:off x="1862803" y="2768711"/>
            <a:ext cx="7085202" cy="923330"/>
          </a:xfrm>
          <a:prstGeom prst="rect">
            <a:avLst/>
          </a:prstGeom>
          <a:noFill/>
        </p:spPr>
        <p:txBody>
          <a:bodyPr wrap="square" rtlCol="0">
            <a:spAutoFit/>
          </a:bodyPr>
          <a:lstStyle/>
          <a:p>
            <a:pPr algn="dist"/>
            <a:r>
              <a:rPr lang="zh-CN" altLang="en-US" sz="5400" b="1" spc="500" dirty="0">
                <a:solidFill>
                  <a:srgbClr val="FFFF00"/>
                </a:solidFill>
                <a:latin typeface="微软雅黑" pitchFamily="34" charset="-122"/>
                <a:ea typeface="微软雅黑" pitchFamily="34" charset="-122"/>
              </a:rPr>
              <a:t>玩</a:t>
            </a:r>
            <a:r>
              <a:rPr lang="zh-CN" altLang="en-US" sz="5400" b="1" spc="500" dirty="0" smtClean="0">
                <a:solidFill>
                  <a:srgbClr val="FFFF00"/>
                </a:solidFill>
                <a:latin typeface="微软雅黑" pitchFamily="34" charset="-122"/>
                <a:ea typeface="微软雅黑" pitchFamily="34" charset="-122"/>
              </a:rPr>
              <a:t>转</a:t>
            </a:r>
            <a:r>
              <a:rPr lang="en-US" altLang="zh-CN" sz="5400" b="1" spc="500" dirty="0" smtClean="0">
                <a:solidFill>
                  <a:srgbClr val="FFFF00"/>
                </a:solidFill>
                <a:latin typeface="微软雅黑" pitchFamily="34" charset="-122"/>
                <a:ea typeface="微软雅黑" pitchFamily="34" charset="-122"/>
              </a:rPr>
              <a:t>Android APP</a:t>
            </a:r>
            <a:endParaRPr lang="zh-CN" altLang="en-US" sz="5400" b="1" spc="500" dirty="0" smtClean="0">
              <a:solidFill>
                <a:srgbClr val="FFFF00"/>
              </a:solidFill>
              <a:latin typeface="微软雅黑" pitchFamily="34" charset="-122"/>
              <a:ea typeface="微软雅黑" pitchFamily="34" charset="-122"/>
            </a:endParaRPr>
          </a:p>
        </p:txBody>
      </p:sp>
      <p:sp>
        <p:nvSpPr>
          <p:cNvPr id="3" name="TextBox 2"/>
          <p:cNvSpPr txBox="1"/>
          <p:nvPr/>
        </p:nvSpPr>
        <p:spPr>
          <a:xfrm>
            <a:off x="5741573" y="5530697"/>
            <a:ext cx="3546164" cy="400110"/>
          </a:xfrm>
          <a:prstGeom prst="rect">
            <a:avLst/>
          </a:prstGeom>
          <a:noFill/>
        </p:spPr>
        <p:txBody>
          <a:bodyPr wrap="none" rtlCol="0">
            <a:spAutoFit/>
          </a:bodyPr>
          <a:lstStyle/>
          <a:p>
            <a:r>
              <a:rPr lang="en-US" altLang="zh-CN" sz="2000" b="1" dirty="0" smtClean="0">
                <a:solidFill>
                  <a:schemeClr val="bg1"/>
                </a:solidFill>
              </a:rPr>
              <a:t>——</a:t>
            </a:r>
            <a:r>
              <a:rPr lang="zh-CN" altLang="en-US" sz="2000" b="1" dirty="0" smtClean="0">
                <a:solidFill>
                  <a:schemeClr val="bg1"/>
                </a:solidFill>
              </a:rPr>
              <a:t>温州市 职业中等专业学校</a:t>
            </a:r>
            <a:endParaRPr lang="zh-CN" altLang="en-US" sz="2000" b="1" dirty="0">
              <a:solidFill>
                <a:schemeClr val="bg1"/>
              </a:solidFill>
            </a:endParaRPr>
          </a:p>
        </p:txBody>
      </p:sp>
    </p:spTree>
    <p:extLst>
      <p:ext uri="{BB962C8B-B14F-4D97-AF65-F5344CB8AC3E}">
        <p14:creationId xmlns:p14="http://schemas.microsoft.com/office/powerpoint/2010/main" val="2233505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52154" y="481940"/>
            <a:ext cx="1576115" cy="520091"/>
            <a:chOff x="-12700" y="587118"/>
            <a:chExt cx="1906230" cy="520091"/>
          </a:xfrm>
        </p:grpSpPr>
        <p:sp>
          <p:nvSpPr>
            <p:cNvPr id="24" name="文本框 23"/>
            <p:cNvSpPr txBox="1"/>
            <p:nvPr/>
          </p:nvSpPr>
          <p:spPr>
            <a:xfrm>
              <a:off x="1893451" y="600941"/>
              <a:ext cx="79"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721502" y="357266"/>
            <a:ext cx="6937540" cy="769441"/>
          </a:xfrm>
          <a:prstGeom prst="rect">
            <a:avLst/>
          </a:prstGeom>
        </p:spPr>
        <p:txBody>
          <a:bodyPr wrap="none">
            <a:spAutoFit/>
          </a:bodyPr>
          <a:lstStyle/>
          <a:p>
            <a:r>
              <a:rPr lang="en-US" altLang="zh-CN" sz="4400" b="1" dirty="0">
                <a:solidFill>
                  <a:srgbClr val="FFFF00"/>
                </a:solidFill>
                <a:latin typeface="微软雅黑" panose="020B0503020204020204" pitchFamily="34" charset="-122"/>
                <a:ea typeface="微软雅黑" panose="020B0503020204020204" pitchFamily="34" charset="-122"/>
              </a:rPr>
              <a:t>AppInventor2</a:t>
            </a:r>
            <a:r>
              <a:rPr lang="zh-CN" altLang="zh-CN" sz="4400" b="1" dirty="0">
                <a:solidFill>
                  <a:srgbClr val="FFFF00"/>
                </a:solidFill>
                <a:latin typeface="微软雅黑" panose="020B0503020204020204" pitchFamily="34" charset="-122"/>
                <a:ea typeface="微软雅黑" panose="020B0503020204020204" pitchFamily="34" charset="-122"/>
              </a:rPr>
              <a:t>三大作业面</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901707" y="1839770"/>
            <a:ext cx="7054125" cy="1477328"/>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AppInventor2</a:t>
            </a:r>
            <a:r>
              <a:rPr lang="zh-CN" altLang="zh-CN" sz="2400" dirty="0">
                <a:solidFill>
                  <a:schemeClr val="bg1"/>
                </a:solidFill>
                <a:latin typeface="微软雅黑" panose="020B0503020204020204" pitchFamily="34" charset="-122"/>
                <a:ea typeface="微软雅黑" panose="020B0503020204020204" pitchFamily="34" charset="-122"/>
              </a:rPr>
              <a:t>开发工作主要集中在</a:t>
            </a:r>
            <a:r>
              <a:rPr lang="en-US" altLang="zh-CN" sz="2400" dirty="0">
                <a:solidFill>
                  <a:srgbClr val="FFFF00"/>
                </a:solidFill>
                <a:latin typeface="微软雅黑" panose="020B0503020204020204" pitchFamily="34" charset="-122"/>
                <a:ea typeface="微软雅黑" panose="020B0503020204020204" pitchFamily="34" charset="-122"/>
              </a:rPr>
              <a:t>Designer</a:t>
            </a:r>
            <a:r>
              <a:rPr lang="zh-CN" altLang="zh-CN"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rgbClr val="FFFF00"/>
                </a:solidFill>
                <a:latin typeface="微软雅黑" panose="020B0503020204020204" pitchFamily="34" charset="-122"/>
                <a:ea typeface="微软雅黑" panose="020B0503020204020204" pitchFamily="34" charset="-122"/>
              </a:rPr>
              <a:t>Blocks</a:t>
            </a:r>
            <a:r>
              <a:rPr lang="zh-CN" altLang="zh-CN" sz="2400" dirty="0">
                <a:solidFill>
                  <a:schemeClr val="bg1"/>
                </a:solidFill>
                <a:latin typeface="微软雅黑" panose="020B0503020204020204" pitchFamily="34" charset="-122"/>
                <a:ea typeface="微软雅黑" panose="020B0503020204020204" pitchFamily="34" charset="-122"/>
              </a:rPr>
              <a:t>和</a:t>
            </a:r>
            <a:r>
              <a:rPr lang="en-US" altLang="zh-CN" sz="2400" dirty="0">
                <a:solidFill>
                  <a:srgbClr val="FFFF00"/>
                </a:solidFill>
                <a:latin typeface="微软雅黑" panose="020B0503020204020204" pitchFamily="34" charset="-122"/>
                <a:ea typeface="微软雅黑" panose="020B0503020204020204" pitchFamily="34" charset="-122"/>
              </a:rPr>
              <a:t>Emulator</a:t>
            </a:r>
            <a:r>
              <a:rPr lang="zh-CN" altLang="zh-CN" sz="2400" dirty="0">
                <a:solidFill>
                  <a:schemeClr val="bg1"/>
                </a:solidFill>
                <a:latin typeface="微软雅黑" panose="020B0503020204020204" pitchFamily="34" charset="-122"/>
                <a:ea typeface="微软雅黑" panose="020B0503020204020204" pitchFamily="34" charset="-122"/>
              </a:rPr>
              <a:t>三个板块上的，它们很好的实现了数据和表示的分离。</a:t>
            </a:r>
          </a:p>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655" y="2994870"/>
            <a:ext cx="6686621" cy="386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6218" y="1216405"/>
            <a:ext cx="5819480" cy="461665"/>
          </a:xfrm>
          <a:prstGeom prst="rect">
            <a:avLst/>
          </a:prstGeom>
          <a:noFill/>
        </p:spPr>
        <p:txBody>
          <a:bodyPr wrap="square" rtlCol="0">
            <a:spAutoFit/>
          </a:bodyPr>
          <a:lstStyle/>
          <a:p>
            <a:r>
              <a:rPr lang="en-US" altLang="zh-CN" sz="2400" b="1" dirty="0">
                <a:solidFill>
                  <a:srgbClr val="FFFF00"/>
                </a:solidFill>
                <a:latin typeface="微软雅黑" panose="020B0503020204020204" pitchFamily="34" charset="-122"/>
                <a:ea typeface="微软雅黑" panose="020B0503020204020204" pitchFamily="34" charset="-122"/>
              </a:rPr>
              <a:t>(1) </a:t>
            </a:r>
            <a:r>
              <a:rPr lang="en-US" altLang="zh-CN" sz="2400" b="1" dirty="0" err="1">
                <a:solidFill>
                  <a:srgbClr val="FFFF00"/>
                </a:solidFill>
                <a:latin typeface="微软雅黑" panose="020B0503020204020204" pitchFamily="34" charset="-122"/>
                <a:ea typeface="微软雅黑" panose="020B0503020204020204" pitchFamily="34" charset="-122"/>
              </a:rPr>
              <a:t>AppInventor</a:t>
            </a:r>
            <a:r>
              <a:rPr lang="en-US" altLang="zh-CN" sz="2400" b="1" dirty="0">
                <a:solidFill>
                  <a:srgbClr val="FFFF00"/>
                </a:solidFill>
                <a:latin typeface="微软雅黑" panose="020B0503020204020204" pitchFamily="34" charset="-122"/>
                <a:ea typeface="微软雅黑" panose="020B0503020204020204" pitchFamily="34" charset="-122"/>
              </a:rPr>
              <a:t> Designer</a:t>
            </a:r>
            <a:r>
              <a:rPr lang="zh-CN" altLang="zh-CN" sz="2400" b="1" dirty="0">
                <a:solidFill>
                  <a:srgbClr val="FFFF00"/>
                </a:solidFill>
                <a:latin typeface="微软雅黑" panose="020B0503020204020204" pitchFamily="34" charset="-122"/>
                <a:ea typeface="微软雅黑" panose="020B0503020204020204" pitchFamily="34" charset="-122"/>
              </a:rPr>
              <a:t>（设计师）</a:t>
            </a:r>
          </a:p>
        </p:txBody>
      </p:sp>
    </p:spTree>
    <p:extLst>
      <p:ext uri="{BB962C8B-B14F-4D97-AF65-F5344CB8AC3E}">
        <p14:creationId xmlns:p14="http://schemas.microsoft.com/office/powerpoint/2010/main" val="2247106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501" y="587119"/>
            <a:ext cx="1576115" cy="520091"/>
            <a:chOff x="-12700" y="587118"/>
            <a:chExt cx="1906230" cy="520091"/>
          </a:xfrm>
        </p:grpSpPr>
        <p:sp>
          <p:nvSpPr>
            <p:cNvPr id="24" name="文本框 23"/>
            <p:cNvSpPr txBox="1"/>
            <p:nvPr/>
          </p:nvSpPr>
          <p:spPr>
            <a:xfrm>
              <a:off x="1893451" y="600941"/>
              <a:ext cx="79"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2515867" y="1884015"/>
            <a:ext cx="5040313" cy="2954655"/>
          </a:xfrm>
          <a:prstGeom prst="rect">
            <a:avLst/>
          </a:prstGeom>
        </p:spPr>
        <p:txBody>
          <a:bodyPr>
            <a:spAutoFit/>
          </a:bodyPr>
          <a:lstStyle/>
          <a:p>
            <a:pPr algn="ctr"/>
            <a:endParaRPr lang="zh-CN" altLang="zh-CN" dirty="0"/>
          </a:p>
          <a:p>
            <a:pPr algn="ctr"/>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主要</a:t>
            </a:r>
            <a:r>
              <a:rPr lang="zh-CN" altLang="zh-CN" sz="2400" dirty="0">
                <a:solidFill>
                  <a:schemeClr val="bg1"/>
                </a:solidFill>
                <a:latin typeface="微软雅黑" panose="020B0503020204020204" pitchFamily="34" charset="-122"/>
                <a:ea typeface="微软雅黑" panose="020B0503020204020204" pitchFamily="34" charset="-122"/>
              </a:rPr>
              <a:t>是通过定义修改程序内置“积木块”的属性方法和值，再将“积木块”拼接方式定义程序的执行动作。通过点击开发界面右上角的“</a:t>
            </a:r>
            <a:r>
              <a:rPr lang="en-US" altLang="zh-CN" sz="2400" dirty="0">
                <a:solidFill>
                  <a:schemeClr val="bg1"/>
                </a:solidFill>
                <a:latin typeface="微软雅黑" panose="020B0503020204020204" pitchFamily="34" charset="-122"/>
                <a:ea typeface="微软雅黑" panose="020B0503020204020204" pitchFamily="34" charset="-122"/>
              </a:rPr>
              <a:t>Blocks</a:t>
            </a:r>
            <a:r>
              <a:rPr lang="zh-CN" altLang="zh-CN" sz="2400" dirty="0">
                <a:solidFill>
                  <a:schemeClr val="bg1"/>
                </a:solidFill>
                <a:latin typeface="微软雅黑" panose="020B0503020204020204" pitchFamily="34" charset="-122"/>
                <a:ea typeface="微软雅黑" panose="020B0503020204020204" pitchFamily="34" charset="-122"/>
              </a:rPr>
              <a:t>”和“</a:t>
            </a:r>
            <a:r>
              <a:rPr lang="en-US" altLang="zh-CN" sz="2400" dirty="0">
                <a:solidFill>
                  <a:schemeClr val="bg1"/>
                </a:solidFill>
                <a:latin typeface="微软雅黑" panose="020B0503020204020204" pitchFamily="34" charset="-122"/>
                <a:ea typeface="微软雅黑" panose="020B0503020204020204" pitchFamily="34" charset="-122"/>
              </a:rPr>
              <a:t>Designer</a:t>
            </a:r>
            <a:r>
              <a:rPr lang="zh-CN" altLang="zh-CN" sz="2400" dirty="0">
                <a:solidFill>
                  <a:schemeClr val="bg1"/>
                </a:solidFill>
                <a:latin typeface="微软雅黑" panose="020B0503020204020204" pitchFamily="34" charset="-122"/>
                <a:ea typeface="微软雅黑" panose="020B0503020204020204" pitchFamily="34" charset="-122"/>
              </a:rPr>
              <a:t>”按钮可以在“设计”和“拼块”之间</a:t>
            </a:r>
            <a:r>
              <a:rPr lang="zh-CN" altLang="zh-CN" sz="2400" dirty="0" smtClean="0">
                <a:solidFill>
                  <a:schemeClr val="bg1"/>
                </a:solidFill>
                <a:latin typeface="微软雅黑" panose="020B0503020204020204" pitchFamily="34" charset="-122"/>
                <a:ea typeface="微软雅黑" panose="020B0503020204020204" pitchFamily="34" charset="-122"/>
              </a:rPr>
              <a:t>切换</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253406" y="877549"/>
            <a:ext cx="7734170" cy="523220"/>
          </a:xfrm>
          <a:prstGeom prst="rect">
            <a:avLst/>
          </a:prstGeom>
        </p:spPr>
        <p:txBody>
          <a:bodyPr wrap="none">
            <a:spAutoFit/>
          </a:bodyPr>
          <a:lstStyle/>
          <a:p>
            <a:pPr algn="ctr"/>
            <a:r>
              <a:rPr lang="en-US" altLang="zh-CN" sz="2800" b="1" dirty="0">
                <a:solidFill>
                  <a:srgbClr val="FFFF00"/>
                </a:solidFill>
                <a:latin typeface="微软雅黑" panose="020B0503020204020204" pitchFamily="34" charset="-122"/>
                <a:ea typeface="微软雅黑" panose="020B0503020204020204" pitchFamily="34" charset="-122"/>
              </a:rPr>
              <a:t>(2) </a:t>
            </a:r>
            <a:r>
              <a:rPr lang="en-US" altLang="zh-CN" sz="2800" b="1" dirty="0" err="1">
                <a:solidFill>
                  <a:srgbClr val="FFFF00"/>
                </a:solidFill>
                <a:latin typeface="微软雅黑" panose="020B0503020204020204" pitchFamily="34" charset="-122"/>
                <a:ea typeface="微软雅黑" panose="020B0503020204020204" pitchFamily="34" charset="-122"/>
              </a:rPr>
              <a:t>AppInventor</a:t>
            </a:r>
            <a:r>
              <a:rPr lang="en-US" altLang="zh-CN" sz="2800" b="1" dirty="0">
                <a:solidFill>
                  <a:srgbClr val="FFFF00"/>
                </a:solidFill>
                <a:latin typeface="微软雅黑" panose="020B0503020204020204" pitchFamily="34" charset="-122"/>
                <a:ea typeface="微软雅黑" panose="020B0503020204020204" pitchFamily="34" charset="-122"/>
              </a:rPr>
              <a:t> Block2 Editor</a:t>
            </a:r>
            <a:r>
              <a:rPr lang="zh-CN" altLang="zh-CN" sz="2800" b="1" dirty="0">
                <a:solidFill>
                  <a:srgbClr val="FFFF00"/>
                </a:solidFill>
                <a:latin typeface="微软雅黑" panose="020B0503020204020204" pitchFamily="34" charset="-122"/>
                <a:ea typeface="微软雅黑" panose="020B0503020204020204" pitchFamily="34" charset="-122"/>
              </a:rPr>
              <a:t>（块</a:t>
            </a:r>
            <a:r>
              <a:rPr lang="zh-CN" altLang="zh-CN" sz="2800" b="1" dirty="0" smtClean="0">
                <a:solidFill>
                  <a:srgbClr val="FFFF00"/>
                </a:solidFill>
                <a:latin typeface="微软雅黑" panose="020B0503020204020204" pitchFamily="34" charset="-122"/>
                <a:ea typeface="微软雅黑" panose="020B0503020204020204" pitchFamily="34" charset="-122"/>
              </a:rPr>
              <a:t>编辑器</a:t>
            </a:r>
            <a:r>
              <a:rPr lang="zh-CN" altLang="en-US" sz="2800" b="1" dirty="0" smtClean="0">
                <a:solidFill>
                  <a:srgbClr val="FFFF00"/>
                </a:solidFill>
                <a:latin typeface="微软雅黑" panose="020B0503020204020204" pitchFamily="34" charset="-122"/>
                <a:ea typeface="微软雅黑" panose="020B0503020204020204" pitchFamily="34" charset="-122"/>
              </a:rPr>
              <a:t>）</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pic>
        <p:nvPicPr>
          <p:cNvPr id="6146" name="图片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020" y="1631602"/>
            <a:ext cx="11380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558" y="4064632"/>
            <a:ext cx="5588709" cy="279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138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7553" y="556899"/>
            <a:ext cx="8694539" cy="4351338"/>
          </a:xfrm>
        </p:spPr>
        <p:txBody>
          <a:bodyPr/>
          <a:lstStyle/>
          <a:p>
            <a:r>
              <a:rPr lang="zh-CN" altLang="zh-CN" sz="3200" b="1" dirty="0">
                <a:solidFill>
                  <a:srgbClr val="FFFF00"/>
                </a:solidFill>
                <a:latin typeface="微软雅黑" panose="020B0503020204020204" pitchFamily="34" charset="-122"/>
                <a:ea typeface="微软雅黑" panose="020B0503020204020204" pitchFamily="34" charset="-122"/>
              </a:rPr>
              <a:t>块编辑栏</a:t>
            </a:r>
            <a:r>
              <a:rPr lang="en-US" altLang="zh-CN" sz="3200" b="1" dirty="0">
                <a:solidFill>
                  <a:srgbClr val="FFFF00"/>
                </a:solidFill>
                <a:latin typeface="微软雅黑" panose="020B0503020204020204" pitchFamily="34" charset="-122"/>
                <a:ea typeface="微软雅黑" panose="020B0503020204020204" pitchFamily="34" charset="-122"/>
              </a:rPr>
              <a:t>①</a:t>
            </a:r>
            <a:r>
              <a:rPr lang="zh-CN" altLang="zh-CN" sz="3200" b="1" dirty="0">
                <a:solidFill>
                  <a:srgbClr val="FFFF00"/>
                </a:solidFill>
                <a:latin typeface="微软雅黑" panose="020B0503020204020204" pitchFamily="34" charset="-122"/>
                <a:ea typeface="微软雅黑" panose="020B0503020204020204" pitchFamily="34" charset="-122"/>
              </a:rPr>
              <a:t>中具有</a:t>
            </a:r>
            <a:r>
              <a:rPr lang="en-US" altLang="zh-CN" sz="3200" b="1" dirty="0">
                <a:solidFill>
                  <a:srgbClr val="FFFF00"/>
                </a:solidFill>
                <a:latin typeface="微软雅黑" panose="020B0503020204020204" pitchFamily="34" charset="-122"/>
                <a:ea typeface="微软雅黑" panose="020B0503020204020204" pitchFamily="34" charset="-122"/>
              </a:rPr>
              <a:t>3</a:t>
            </a:r>
            <a:r>
              <a:rPr lang="zh-CN" altLang="zh-CN" sz="3200" b="1" dirty="0">
                <a:solidFill>
                  <a:srgbClr val="FFFF00"/>
                </a:solidFill>
                <a:latin typeface="微软雅黑" panose="020B0503020204020204" pitchFamily="34" charset="-122"/>
                <a:ea typeface="微软雅黑" panose="020B0503020204020204" pitchFamily="34" charset="-122"/>
              </a:rPr>
              <a:t>个分支，分别是：</a:t>
            </a:r>
            <a:r>
              <a:rPr lang="en-US" altLang="zh-CN" sz="3200" b="1" dirty="0">
                <a:solidFill>
                  <a:srgbClr val="FFFF00"/>
                </a:solidFill>
                <a:latin typeface="微软雅黑" panose="020B0503020204020204" pitchFamily="34" charset="-122"/>
                <a:ea typeface="微软雅黑" panose="020B0503020204020204" pitchFamily="34" charset="-122"/>
              </a:rPr>
              <a:t>Built in</a:t>
            </a:r>
            <a:r>
              <a:rPr lang="zh-CN" altLang="zh-CN" sz="3200" b="1" dirty="0">
                <a:solidFill>
                  <a:srgbClr val="FFFF00"/>
                </a:solidFill>
                <a:latin typeface="微软雅黑" panose="020B0503020204020204" pitchFamily="34" charset="-122"/>
                <a:ea typeface="微软雅黑" panose="020B0503020204020204" pitchFamily="34" charset="-122"/>
              </a:rPr>
              <a:t>、</a:t>
            </a:r>
            <a:r>
              <a:rPr lang="en-US" altLang="zh-CN" sz="3200" b="1" dirty="0">
                <a:solidFill>
                  <a:srgbClr val="FFFF00"/>
                </a:solidFill>
                <a:latin typeface="微软雅黑" panose="020B0503020204020204" pitchFamily="34" charset="-122"/>
                <a:ea typeface="微软雅黑" panose="020B0503020204020204" pitchFamily="34" charset="-122"/>
              </a:rPr>
              <a:t>Screen</a:t>
            </a:r>
            <a:r>
              <a:rPr lang="zh-CN" altLang="zh-CN" sz="3200" b="1" dirty="0">
                <a:solidFill>
                  <a:srgbClr val="FFFF00"/>
                </a:solidFill>
                <a:latin typeface="微软雅黑" panose="020B0503020204020204" pitchFamily="34" charset="-122"/>
                <a:ea typeface="微软雅黑" panose="020B0503020204020204" pitchFamily="34" charset="-122"/>
              </a:rPr>
              <a:t>、</a:t>
            </a:r>
            <a:r>
              <a:rPr lang="en-US" altLang="zh-CN" sz="3200" b="1" dirty="0">
                <a:solidFill>
                  <a:srgbClr val="FFFF00"/>
                </a:solidFill>
                <a:latin typeface="微软雅黑" panose="020B0503020204020204" pitchFamily="34" charset="-122"/>
                <a:ea typeface="微软雅黑" panose="020B0503020204020204" pitchFamily="34" charset="-122"/>
              </a:rPr>
              <a:t>any  Component,</a:t>
            </a:r>
            <a:r>
              <a:rPr lang="zh-CN" altLang="zh-CN" sz="3200" b="1" dirty="0">
                <a:solidFill>
                  <a:srgbClr val="FFFF00"/>
                </a:solidFill>
                <a:latin typeface="微软雅黑" panose="020B0503020204020204" pitchFamily="34" charset="-122"/>
                <a:ea typeface="微软雅黑" panose="020B0503020204020204" pitchFamily="34" charset="-122"/>
              </a:rPr>
              <a:t>其属性见下表：</a:t>
            </a:r>
          </a:p>
          <a:p>
            <a:endParaRPr lang="zh-CN" altLang="en-US" dirty="0"/>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173" y="1632735"/>
            <a:ext cx="5838140" cy="623768"/>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173" y="2256503"/>
            <a:ext cx="5838140" cy="4496635"/>
          </a:xfrm>
          <a:prstGeom prst="rect">
            <a:avLst/>
          </a:prstGeom>
        </p:spPr>
      </p:pic>
    </p:spTree>
    <p:extLst>
      <p:ext uri="{BB962C8B-B14F-4D97-AF65-F5344CB8AC3E}">
        <p14:creationId xmlns:p14="http://schemas.microsoft.com/office/powerpoint/2010/main" val="3771320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solidFill>
                  <a:srgbClr val="FFFF00"/>
                </a:solidFill>
                <a:latin typeface="微软雅黑" panose="020B0503020204020204" pitchFamily="34" charset="-122"/>
                <a:ea typeface="微软雅黑" panose="020B0503020204020204" pitchFamily="34" charset="-122"/>
              </a:rPr>
              <a:t>(3) Emulator  Android  Phone</a:t>
            </a:r>
            <a:r>
              <a:rPr lang="zh-CN" altLang="zh-CN" sz="2800" dirty="0">
                <a:solidFill>
                  <a:srgbClr val="FFFF00"/>
                </a:solidFill>
                <a:latin typeface="微软雅黑" panose="020B0503020204020204" pitchFamily="34" charset="-122"/>
                <a:ea typeface="微软雅黑" panose="020B0503020204020204" pitchFamily="34" charset="-122"/>
              </a:rPr>
              <a:t>（模拟器</a:t>
            </a:r>
            <a:r>
              <a:rPr lang="zh-CN" altLang="zh-CN" sz="2800" dirty="0" smtClean="0">
                <a:solidFill>
                  <a:srgbClr val="FFFF00"/>
                </a:solidFill>
                <a:latin typeface="微软雅黑" panose="020B0503020204020204" pitchFamily="34" charset="-122"/>
                <a:ea typeface="微软雅黑" panose="020B0503020204020204" pitchFamily="34" charset="-122"/>
              </a:rPr>
              <a:t>）</a:t>
            </a:r>
            <a:endParaRPr lang="zh-CN" altLang="en-US" sz="2800"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r>
              <a:rPr lang="zh-CN" altLang="zh-CN" sz="2400" b="1" dirty="0" smtClean="0">
                <a:solidFill>
                  <a:schemeClr val="bg1"/>
                </a:solidFill>
                <a:latin typeface="微软雅黑" panose="020B0503020204020204" pitchFamily="34" charset="-122"/>
                <a:ea typeface="微软雅黑" panose="020B0503020204020204" pitchFamily="34" charset="-122"/>
              </a:rPr>
              <a:t>在连接并将应用下载到</a:t>
            </a:r>
            <a:r>
              <a:rPr lang="en-US" altLang="zh-CN" sz="2400" b="1" dirty="0" smtClean="0">
                <a:solidFill>
                  <a:schemeClr val="bg1"/>
                </a:solidFill>
                <a:latin typeface="微软雅黑" panose="020B0503020204020204" pitchFamily="34" charset="-122"/>
                <a:ea typeface="微软雅黑" panose="020B0503020204020204" pitchFamily="34" charset="-122"/>
              </a:rPr>
              <a:t>Android</a:t>
            </a:r>
            <a:r>
              <a:rPr lang="zh-CN" altLang="zh-CN" sz="2400" b="1" dirty="0" smtClean="0">
                <a:solidFill>
                  <a:schemeClr val="bg1"/>
                </a:solidFill>
                <a:latin typeface="微软雅黑" panose="020B0503020204020204" pitchFamily="34" charset="-122"/>
                <a:ea typeface="微软雅黑" panose="020B0503020204020204" pitchFamily="34" charset="-122"/>
              </a:rPr>
              <a:t>设备之前，可先用模拟器来进行测试。单击主界面上的“</a:t>
            </a:r>
            <a:r>
              <a:rPr lang="en-US" altLang="zh-CN" sz="2400" b="1" dirty="0" smtClean="0">
                <a:solidFill>
                  <a:schemeClr val="bg1"/>
                </a:solidFill>
                <a:latin typeface="微软雅黑" panose="020B0503020204020204" pitchFamily="34" charset="-122"/>
                <a:ea typeface="微软雅黑" panose="020B0503020204020204" pitchFamily="34" charset="-122"/>
              </a:rPr>
              <a:t>Connect</a:t>
            </a:r>
            <a:r>
              <a:rPr lang="zh-CN" altLang="zh-CN" sz="2400" b="1" dirty="0" smtClean="0">
                <a:solidFill>
                  <a:schemeClr val="bg1"/>
                </a:solidFill>
                <a:latin typeface="微软雅黑" panose="020B0503020204020204" pitchFamily="34" charset="-122"/>
                <a:ea typeface="微软雅黑" panose="020B0503020204020204" pitchFamily="34" charset="-122"/>
              </a:rPr>
              <a:t>”下拉按钮，选择其中的“</a:t>
            </a:r>
            <a:r>
              <a:rPr lang="en-US" altLang="zh-CN" sz="2400" b="1" dirty="0" smtClean="0">
                <a:solidFill>
                  <a:schemeClr val="bg1"/>
                </a:solidFill>
                <a:latin typeface="微软雅黑" panose="020B0503020204020204" pitchFamily="34" charset="-122"/>
                <a:ea typeface="微软雅黑" panose="020B0503020204020204" pitchFamily="34" charset="-122"/>
              </a:rPr>
              <a:t>Emulator</a:t>
            </a:r>
            <a:r>
              <a:rPr lang="zh-CN" altLang="zh-CN" sz="2400" b="1" dirty="0" smtClean="0">
                <a:solidFill>
                  <a:schemeClr val="bg1"/>
                </a:solidFill>
                <a:latin typeface="微软雅黑" panose="020B0503020204020204" pitchFamily="34" charset="-122"/>
                <a:ea typeface="微软雅黑" panose="020B0503020204020204" pitchFamily="34" charset="-122"/>
              </a:rPr>
              <a:t>”项，单击即可打开模拟器展示项目的仿真演示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329" y="3465499"/>
            <a:ext cx="1472716" cy="18764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006" y="3685272"/>
            <a:ext cx="1677479" cy="12858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452" y="3163495"/>
            <a:ext cx="1220701"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252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25520" y="743237"/>
            <a:ext cx="32552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6568" y="618562"/>
            <a:ext cx="6409127" cy="769441"/>
          </a:xfrm>
          <a:prstGeom prst="rect">
            <a:avLst/>
          </a:prstGeom>
        </p:spPr>
        <p:txBody>
          <a:bodyPr wrap="none">
            <a:spAutoFit/>
          </a:bodyPr>
          <a:lstStyle/>
          <a:p>
            <a:r>
              <a:rPr lang="zh-CN" altLang="en-US" sz="4400" b="1" dirty="0" smtClean="0">
                <a:solidFill>
                  <a:srgbClr val="FFFF00"/>
                </a:solidFill>
              </a:rPr>
              <a:t>任务二：</a:t>
            </a:r>
            <a:r>
              <a:rPr lang="zh-CN" altLang="zh-CN" sz="4400" b="1" dirty="0" smtClean="0">
                <a:solidFill>
                  <a:srgbClr val="FFFF00"/>
                </a:solidFill>
              </a:rPr>
              <a:t>制作</a:t>
            </a:r>
            <a:r>
              <a:rPr lang="zh-CN" altLang="zh-CN" sz="4400" b="1" dirty="0">
                <a:solidFill>
                  <a:srgbClr val="FFFF00"/>
                </a:solidFill>
              </a:rPr>
              <a:t>音乐播放器</a:t>
            </a:r>
          </a:p>
        </p:txBody>
      </p:sp>
      <p:sp>
        <p:nvSpPr>
          <p:cNvPr id="4" name="TextBox 3"/>
          <p:cNvSpPr txBox="1"/>
          <p:nvPr/>
        </p:nvSpPr>
        <p:spPr>
          <a:xfrm>
            <a:off x="1267490" y="2030506"/>
            <a:ext cx="7727244" cy="3108543"/>
          </a:xfrm>
          <a:prstGeom prst="rect">
            <a:avLst/>
          </a:prstGeom>
          <a:noFill/>
        </p:spPr>
        <p:txBody>
          <a:bodyPr wrap="square" rtlCol="0">
            <a:spAutoFit/>
          </a:bodyPr>
          <a:lstStyle/>
          <a:p>
            <a:r>
              <a:rPr lang="en-US" altLang="zh-CN" sz="2800" b="1" dirty="0" smtClean="0">
                <a:solidFill>
                  <a:schemeClr val="bg1"/>
                </a:solidFill>
              </a:rPr>
              <a:t>      </a:t>
            </a:r>
            <a:r>
              <a:rPr lang="zh-CN" altLang="zh-CN" sz="2800" b="1" dirty="0" smtClean="0">
                <a:solidFill>
                  <a:schemeClr val="bg1"/>
                </a:solidFill>
              </a:rPr>
              <a:t>本</a:t>
            </a:r>
            <a:r>
              <a:rPr lang="zh-CN" altLang="zh-CN" sz="2800" b="1" dirty="0">
                <a:solidFill>
                  <a:schemeClr val="bg1"/>
                </a:solidFill>
              </a:rPr>
              <a:t>实践环节通过制作音乐播放器，让大家了解如何通过</a:t>
            </a:r>
            <a:r>
              <a:rPr lang="en-US" altLang="zh-CN" sz="2800" b="1" dirty="0">
                <a:solidFill>
                  <a:schemeClr val="bg1"/>
                </a:solidFill>
              </a:rPr>
              <a:t>Player</a:t>
            </a:r>
            <a:r>
              <a:rPr lang="zh-CN" altLang="zh-CN" sz="2800" b="1" dirty="0">
                <a:solidFill>
                  <a:schemeClr val="bg1"/>
                </a:solidFill>
              </a:rPr>
              <a:t>组件实现音乐媒体播放。在实际运用中，音乐播放器可进一步拓展在线播放网页音乐和播放本地视频文件等功能。可以利用</a:t>
            </a:r>
            <a:r>
              <a:rPr lang="en-US" altLang="zh-CN" sz="2800" b="1" dirty="0">
                <a:solidFill>
                  <a:schemeClr val="bg1"/>
                </a:solidFill>
              </a:rPr>
              <a:t>Button</a:t>
            </a:r>
            <a:r>
              <a:rPr lang="zh-CN" altLang="zh-CN" sz="2800" b="1" dirty="0">
                <a:solidFill>
                  <a:schemeClr val="bg1"/>
                </a:solidFill>
              </a:rPr>
              <a:t>按钮、</a:t>
            </a:r>
            <a:r>
              <a:rPr lang="en-US" altLang="zh-CN" sz="2800" b="1" dirty="0">
                <a:solidFill>
                  <a:schemeClr val="bg1"/>
                </a:solidFill>
              </a:rPr>
              <a:t>Player</a:t>
            </a:r>
            <a:r>
              <a:rPr lang="zh-CN" altLang="zh-CN" sz="2800" b="1" dirty="0">
                <a:solidFill>
                  <a:schemeClr val="bg1"/>
                </a:solidFill>
              </a:rPr>
              <a:t>媒体音乐输出、</a:t>
            </a:r>
            <a:r>
              <a:rPr lang="en-US" altLang="zh-CN" sz="2800" b="1" dirty="0" err="1">
                <a:solidFill>
                  <a:schemeClr val="bg1"/>
                </a:solidFill>
              </a:rPr>
              <a:t>AccelerometerSensor</a:t>
            </a:r>
            <a:r>
              <a:rPr lang="zh-CN" altLang="zh-CN" sz="2800" b="1" dirty="0">
                <a:solidFill>
                  <a:schemeClr val="bg1"/>
                </a:solidFill>
              </a:rPr>
              <a:t>摇晃等几个组件，开 发一个简易的音乐播放器</a:t>
            </a:r>
            <a:endParaRPr lang="zh-CN" altLang="en-US" sz="2800" b="1" dirty="0">
              <a:solidFill>
                <a:schemeClr val="bg1"/>
              </a:solidFill>
            </a:endParaRPr>
          </a:p>
        </p:txBody>
      </p:sp>
    </p:spTree>
    <p:extLst>
      <p:ext uri="{BB962C8B-B14F-4D97-AF65-F5344CB8AC3E}">
        <p14:creationId xmlns:p14="http://schemas.microsoft.com/office/powerpoint/2010/main" val="3766892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0501" y="587119"/>
            <a:ext cx="32552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7732" y="583989"/>
            <a:ext cx="4023858" cy="523220"/>
          </a:xfrm>
          <a:prstGeom prst="rect">
            <a:avLst/>
          </a:prstGeom>
        </p:spPr>
        <p:txBody>
          <a:bodyPr wrap="none">
            <a:spAutoFit/>
          </a:bodyPr>
          <a:lstStyle/>
          <a:p>
            <a:r>
              <a:rPr lang="en-US" altLang="zh-CN" sz="2800" b="1" dirty="0">
                <a:solidFill>
                  <a:srgbClr val="FFFF00"/>
                </a:solidFill>
                <a:latin typeface="微软雅黑" panose="020B0503020204020204" pitchFamily="34" charset="-122"/>
                <a:ea typeface="微软雅黑" panose="020B0503020204020204" pitchFamily="34" charset="-122"/>
              </a:rPr>
              <a:t>(1) </a:t>
            </a:r>
            <a:r>
              <a:rPr lang="zh-CN" altLang="zh-CN" sz="2800" b="1" dirty="0">
                <a:solidFill>
                  <a:srgbClr val="FFFF00"/>
                </a:solidFill>
                <a:latin typeface="微软雅黑" panose="020B0503020204020204" pitchFamily="34" charset="-122"/>
                <a:ea typeface="微软雅黑" panose="020B0503020204020204" pitchFamily="34" charset="-122"/>
              </a:rPr>
              <a:t>音乐播放器功能描述</a:t>
            </a:r>
          </a:p>
        </p:txBody>
      </p:sp>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988" y="380678"/>
            <a:ext cx="3206370" cy="553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610431" y="5917631"/>
            <a:ext cx="4076757" cy="461665"/>
          </a:xfrm>
          <a:prstGeom prst="rect">
            <a:avLst/>
          </a:prstGeom>
        </p:spPr>
        <p:txBody>
          <a:bodyPr wrap="none">
            <a:spAutoFit/>
          </a:bodyPr>
          <a:lstStyle/>
          <a:p>
            <a:r>
              <a:rPr lang="zh-CN" altLang="zh-CN" sz="2400" b="1" dirty="0">
                <a:solidFill>
                  <a:schemeClr val="bg1"/>
                </a:solidFill>
              </a:rPr>
              <a:t>音乐播放器</a:t>
            </a:r>
            <a:r>
              <a:rPr lang="en-US" altLang="zh-CN" sz="2400" b="1" dirty="0">
                <a:solidFill>
                  <a:schemeClr val="bg1"/>
                </a:solidFill>
              </a:rPr>
              <a:t>App</a:t>
            </a:r>
            <a:r>
              <a:rPr lang="zh-CN" altLang="zh-CN" sz="2400" b="1" dirty="0">
                <a:solidFill>
                  <a:schemeClr val="bg1"/>
                </a:solidFill>
              </a:rPr>
              <a:t>的</a:t>
            </a:r>
            <a:r>
              <a:rPr lang="en-US" altLang="zh-CN" sz="2400" b="1" dirty="0">
                <a:solidFill>
                  <a:schemeClr val="bg1"/>
                </a:solidFill>
              </a:rPr>
              <a:t>UI</a:t>
            </a:r>
            <a:r>
              <a:rPr lang="zh-CN" altLang="zh-CN" sz="2400" b="1" dirty="0">
                <a:solidFill>
                  <a:schemeClr val="bg1"/>
                </a:solidFill>
              </a:rPr>
              <a:t>界面设计</a:t>
            </a:r>
            <a:endParaRPr lang="zh-CN" altLang="en-US" sz="2400" b="1" dirty="0">
              <a:solidFill>
                <a:schemeClr val="bg1"/>
              </a:solidFill>
            </a:endParaRPr>
          </a:p>
        </p:txBody>
      </p:sp>
      <p:sp>
        <p:nvSpPr>
          <p:cNvPr id="4" name="Rectangle 4"/>
          <p:cNvSpPr>
            <a:spLocks noChangeArrowheads="1"/>
          </p:cNvSpPr>
          <p:nvPr/>
        </p:nvSpPr>
        <p:spPr bwMode="auto">
          <a:xfrm>
            <a:off x="131903" y="1488277"/>
            <a:ext cx="59001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zh-CN" sz="24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播放功能：</a:t>
            </a:r>
            <a:r>
              <a:rPr kumimoji="0" lang="zh-CN" sz="240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单击播放按钮，开始播放音乐；</a:t>
            </a:r>
            <a:endParaRPr kumimoji="0" lang="zh-CN" sz="240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7" name="Rectangle 5"/>
          <p:cNvSpPr>
            <a:spLocks noChangeArrowheads="1"/>
          </p:cNvSpPr>
          <p:nvPr/>
        </p:nvSpPr>
        <p:spPr bwMode="auto">
          <a:xfrm>
            <a:off x="233948" y="3911953"/>
            <a:ext cx="67633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bg1"/>
                </a:solidFill>
                <a:effectLst/>
                <a:latin typeface="Times New Roman" pitchFamily="18" charset="0"/>
                <a:ea typeface="宋体" pitchFamily="2" charset="-122"/>
                <a:cs typeface="宋体" pitchFamily="2" charset="-122"/>
              </a:rPr>
              <a:t>摇晃换歌功能：</a:t>
            </a:r>
            <a:r>
              <a:rPr kumimoji="0" lang="zh-CN" sz="2400" i="0" u="none" strike="noStrike" cap="none" normalizeH="0" baseline="0" dirty="0" smtClean="0">
                <a:ln>
                  <a:noFill/>
                </a:ln>
                <a:solidFill>
                  <a:schemeClr val="bg1"/>
                </a:solidFill>
                <a:effectLst/>
                <a:latin typeface="Times New Roman" pitchFamily="18" charset="0"/>
                <a:ea typeface="宋体" pitchFamily="2" charset="-122"/>
                <a:cs typeface="宋体" pitchFamily="2" charset="-122"/>
              </a:rPr>
              <a:t>当摇晃设备时，将会开始播放指定的歌曲。</a:t>
            </a:r>
            <a:endParaRPr kumimoji="0" lang="zh-CN" sz="240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8" name="TextBox 7"/>
          <p:cNvSpPr txBox="1"/>
          <p:nvPr/>
        </p:nvSpPr>
        <p:spPr>
          <a:xfrm>
            <a:off x="152259" y="2344252"/>
            <a:ext cx="6329731" cy="830997"/>
          </a:xfrm>
          <a:prstGeom prst="rect">
            <a:avLst/>
          </a:prstGeom>
          <a:noFill/>
        </p:spPr>
        <p:txBody>
          <a:bodyPr wrap="square" rtlCol="0">
            <a:spAutoFit/>
          </a:bodyPr>
          <a:lstStyle/>
          <a:p>
            <a:pPr lvl="0" eaLnBrk="0" fontAlgn="base" hangingPunct="0">
              <a:spcBef>
                <a:spcPct val="0"/>
              </a:spcBef>
              <a:spcAft>
                <a:spcPct val="0"/>
              </a:spcAft>
              <a:buFontTx/>
              <a:buChar char="•"/>
            </a:pPr>
            <a:r>
              <a:rPr lang="zh-CN" altLang="zh-CN" sz="2400" b="1" dirty="0">
                <a:solidFill>
                  <a:schemeClr val="bg1"/>
                </a:solidFill>
                <a:latin typeface="Times New Roman" pitchFamily="18" charset="0"/>
                <a:ea typeface="宋体" pitchFamily="2" charset="-122"/>
                <a:cs typeface="Times New Roman" pitchFamily="18" charset="0"/>
              </a:rPr>
              <a:t>停止播放功能：</a:t>
            </a:r>
            <a:r>
              <a:rPr lang="zh-CN" altLang="zh-CN" sz="2400" dirty="0">
                <a:solidFill>
                  <a:schemeClr val="bg1"/>
                </a:solidFill>
                <a:latin typeface="Times New Roman" pitchFamily="18" charset="0"/>
                <a:ea typeface="宋体" pitchFamily="2" charset="-122"/>
                <a:cs typeface="Times New Roman" pitchFamily="18" charset="0"/>
              </a:rPr>
              <a:t>单击停止按钮后，停止播放当前音乐；</a:t>
            </a:r>
            <a:endParaRPr lang="zh-CN" altLang="zh-CN" sz="2400" dirty="0">
              <a:solidFill>
                <a:schemeClr val="bg1"/>
              </a:solidFill>
              <a:latin typeface="Arial" pitchFamily="34" charset="0"/>
              <a:ea typeface="宋体" pitchFamily="2" charset="-122"/>
              <a:cs typeface="宋体" pitchFamily="2" charset="-122"/>
            </a:endParaRPr>
          </a:p>
        </p:txBody>
      </p:sp>
      <p:sp>
        <p:nvSpPr>
          <p:cNvPr id="9" name="矩形 8"/>
          <p:cNvSpPr/>
          <p:nvPr/>
        </p:nvSpPr>
        <p:spPr>
          <a:xfrm>
            <a:off x="152259" y="3069087"/>
            <a:ext cx="6926724" cy="1200329"/>
          </a:xfrm>
          <a:prstGeom prst="rect">
            <a:avLst/>
          </a:prstGeom>
        </p:spPr>
        <p:txBody>
          <a:bodyPr wrap="square">
            <a:spAutoFit/>
          </a:bodyPr>
          <a:lstStyle/>
          <a:p>
            <a:pPr lvl="0" eaLnBrk="0" fontAlgn="base" hangingPunct="0">
              <a:spcBef>
                <a:spcPct val="0"/>
              </a:spcBef>
              <a:spcAft>
                <a:spcPct val="0"/>
              </a:spcAft>
              <a:buFontTx/>
              <a:buChar char="•"/>
            </a:pPr>
            <a:r>
              <a:rPr lang="zh-CN" altLang="zh-CN" sz="2400" b="1" dirty="0">
                <a:solidFill>
                  <a:schemeClr val="bg1"/>
                </a:solidFill>
                <a:latin typeface="Times New Roman" pitchFamily="18" charset="0"/>
                <a:ea typeface="宋体" pitchFamily="2" charset="-122"/>
                <a:cs typeface="Times New Roman" pitchFamily="18" charset="0"/>
              </a:rPr>
              <a:t>播放下一首歌功能：</a:t>
            </a:r>
            <a:endParaRPr lang="en-US" altLang="zh-CN" sz="2400" b="1" dirty="0">
              <a:solidFill>
                <a:schemeClr val="bg1"/>
              </a:solidFill>
              <a:latin typeface="Times New Roman" pitchFamily="18" charset="0"/>
              <a:ea typeface="宋体" pitchFamily="2" charset="-122"/>
              <a:cs typeface="Times New Roman" pitchFamily="18" charset="0"/>
            </a:endParaRPr>
          </a:p>
          <a:p>
            <a:pPr lvl="0" eaLnBrk="0" fontAlgn="base" hangingPunct="0">
              <a:spcBef>
                <a:spcPct val="0"/>
              </a:spcBef>
              <a:spcAft>
                <a:spcPct val="0"/>
              </a:spcAft>
            </a:pPr>
            <a:r>
              <a:rPr lang="en-US" altLang="zh-CN" sz="2400" dirty="0">
                <a:solidFill>
                  <a:schemeClr val="bg1"/>
                </a:solidFill>
                <a:latin typeface="Times New Roman" pitchFamily="18" charset="0"/>
                <a:ea typeface="宋体" pitchFamily="2" charset="-122"/>
                <a:cs typeface="Times New Roman" pitchFamily="18" charset="0"/>
              </a:rPr>
              <a:t>      </a:t>
            </a:r>
            <a:r>
              <a:rPr lang="zh-CN" altLang="zh-CN" sz="2400" dirty="0">
                <a:solidFill>
                  <a:schemeClr val="bg1"/>
                </a:solidFill>
                <a:latin typeface="Times New Roman" pitchFamily="18" charset="0"/>
                <a:ea typeface="宋体" pitchFamily="2" charset="-122"/>
                <a:cs typeface="Times New Roman" pitchFamily="18" charset="0"/>
              </a:rPr>
              <a:t>单击“下一首”按钮，播放的音乐更换为下一首歌</a:t>
            </a:r>
            <a:r>
              <a:rPr lang="zh-CN" altLang="zh-CN" sz="2400" dirty="0" smtClean="0">
                <a:solidFill>
                  <a:schemeClr val="bg1"/>
                </a:solidFill>
                <a:latin typeface="Times New Roman" pitchFamily="18" charset="0"/>
                <a:ea typeface="宋体" pitchFamily="2" charset="-122"/>
                <a:cs typeface="Times New Roman" pitchFamily="18" charset="0"/>
              </a:rPr>
              <a:t>；</a:t>
            </a:r>
            <a:endParaRPr lang="zh-CN" altLang="zh-CN" sz="2400" dirty="0">
              <a:solidFill>
                <a:schemeClr val="bg1"/>
              </a:solidFill>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91792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fade">
                                      <p:cBhvr>
                                        <p:cTn id="30" dur="5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b="1" dirty="0">
                <a:solidFill>
                  <a:srgbClr val="FFFF00"/>
                </a:solidFill>
                <a:latin typeface="微软雅黑" panose="020B0503020204020204" pitchFamily="34" charset="-122"/>
                <a:ea typeface="微软雅黑" panose="020B0503020204020204" pitchFamily="34" charset="-122"/>
              </a:rPr>
              <a:t>(2) </a:t>
            </a:r>
            <a:r>
              <a:rPr lang="zh-CN" altLang="en-US" sz="2800" b="1" dirty="0">
                <a:solidFill>
                  <a:srgbClr val="FFFF00"/>
                </a:solidFill>
                <a:latin typeface="微软雅黑" panose="020B0503020204020204" pitchFamily="34" charset="-122"/>
                <a:ea typeface="微软雅黑" panose="020B0503020204020204" pitchFamily="34" charset="-122"/>
              </a:rPr>
              <a:t>制作前的准备</a:t>
            </a:r>
            <a:r>
              <a:rPr lang="zh-CN" altLang="en-US" sz="2800" b="1" dirty="0" smtClean="0">
                <a:solidFill>
                  <a:srgbClr val="FFFF00"/>
                </a:solidFill>
                <a:latin typeface="微软雅黑" panose="020B0503020204020204" pitchFamily="34" charset="-122"/>
                <a:ea typeface="微软雅黑" panose="020B0503020204020204" pitchFamily="34" charset="-122"/>
              </a:rPr>
              <a:t>工作</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93043" y="1825625"/>
            <a:ext cx="8694539" cy="1670610"/>
          </a:xfrm>
        </p:spPr>
        <p:txBody>
          <a:bodyPr>
            <a:normAutofit/>
          </a:bodyPr>
          <a:lstStyle/>
          <a:p>
            <a:r>
              <a:rPr lang="zh-CN" altLang="zh-CN" sz="2400" dirty="0" smtClean="0">
                <a:solidFill>
                  <a:schemeClr val="bg1"/>
                </a:solidFill>
              </a:rPr>
              <a:t>①</a:t>
            </a:r>
            <a:r>
              <a:rPr lang="en-US" altLang="zh-CN" sz="2400" dirty="0" smtClean="0">
                <a:solidFill>
                  <a:schemeClr val="bg1"/>
                </a:solidFill>
              </a:rPr>
              <a:t> </a:t>
            </a:r>
            <a:r>
              <a:rPr lang="zh-CN" altLang="zh-CN" sz="2400" dirty="0">
                <a:solidFill>
                  <a:schemeClr val="bg1"/>
                </a:solidFill>
              </a:rPr>
              <a:t>准备媒体资源</a:t>
            </a:r>
          </a:p>
          <a:p>
            <a:r>
              <a:rPr lang="zh-CN" altLang="zh-CN" sz="2400" dirty="0">
                <a:solidFill>
                  <a:schemeClr val="bg1"/>
                </a:solidFill>
              </a:rPr>
              <a:t>在“音乐播放器”应用中需要准备一张图片作为背景；选择你所喜欢的三首歌曲（音频）。如</a:t>
            </a:r>
            <a:r>
              <a:rPr lang="zh-CN" altLang="zh-CN" sz="2400" dirty="0" smtClean="0">
                <a:solidFill>
                  <a:schemeClr val="bg1"/>
                </a:solidFill>
              </a:rPr>
              <a:t>图所</a:t>
            </a:r>
            <a:r>
              <a:rPr lang="zh-CN" altLang="zh-CN" sz="2400" dirty="0">
                <a:solidFill>
                  <a:schemeClr val="bg1"/>
                </a:solidFill>
              </a:rPr>
              <a:t>示。</a:t>
            </a:r>
          </a:p>
          <a:p>
            <a:endParaRPr lang="en-US" altLang="zh-CN" sz="2400" dirty="0"/>
          </a:p>
          <a:p>
            <a:endParaRPr lang="zh-CN" altLang="en-US" sz="2400" dirty="0">
              <a:solidFill>
                <a:schemeClr val="bg1"/>
              </a:solidFill>
            </a:endParaRPr>
          </a:p>
        </p:txBody>
      </p:sp>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167083262"/>
              </p:ext>
            </p:extLst>
          </p:nvPr>
        </p:nvGraphicFramePr>
        <p:xfrm>
          <a:off x="1767816" y="3588684"/>
          <a:ext cx="1378673" cy="1583163"/>
        </p:xfrm>
        <a:graphic>
          <a:graphicData uri="http://schemas.openxmlformats.org/presentationml/2006/ole">
            <mc:AlternateContent xmlns:mc="http://schemas.openxmlformats.org/markup-compatibility/2006">
              <mc:Choice xmlns:v="urn:schemas-microsoft-com:vml" Requires="v">
                <p:oleObj spid="_x0000_s4105" name="BMP 图像" r:id="rId3" imgW="1000000" imgH="1123810" progId="Paint.Picture">
                  <p:embed/>
                </p:oleObj>
              </mc:Choice>
              <mc:Fallback>
                <p:oleObj name="BMP 图像" r:id="rId3" imgW="1000000" imgH="1123810" progId="Paint.Picture">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816" y="3588684"/>
                        <a:ext cx="1378673" cy="1583163"/>
                      </a:xfrm>
                      <a:prstGeom prst="rect">
                        <a:avLst/>
                      </a:prstGeom>
                      <a:noFill/>
                    </p:spPr>
                  </p:pic>
                </p:oleObj>
              </mc:Fallback>
            </mc:AlternateContent>
          </a:graphicData>
        </a:graphic>
      </p:graphicFrame>
      <p:pic>
        <p:nvPicPr>
          <p:cNvPr id="4099" name="图片 3"/>
          <p:cNvPicPr>
            <a:picLocks noChangeAspect="1" noChangeArrowheads="1"/>
          </p:cNvPicPr>
          <p:nvPr/>
        </p:nvPicPr>
        <p:blipFill>
          <a:blip r:embed="rId5">
            <a:extLst>
              <a:ext uri="{28A0092B-C50C-407E-A947-70E740481C1C}">
                <a14:useLocalDpi xmlns:a14="http://schemas.microsoft.com/office/drawing/2010/main" val="0"/>
              </a:ext>
            </a:extLst>
          </a:blip>
          <a:srcRect b="10443"/>
          <a:stretch>
            <a:fillRect/>
          </a:stretch>
        </p:blipFill>
        <p:spPr bwMode="auto">
          <a:xfrm>
            <a:off x="4658584" y="3588685"/>
            <a:ext cx="3841848" cy="15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6845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wipe(down)">
                                      <p:cBhvr>
                                        <p:cTn id="2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0806" y="1"/>
            <a:ext cx="8694539" cy="1043175"/>
          </a:xfrm>
        </p:spPr>
        <p:txBody>
          <a:bodyPr>
            <a:normAutofit/>
          </a:bodyPr>
          <a:lstStyle/>
          <a:p>
            <a:r>
              <a:rPr lang="zh-CN" altLang="zh-CN" sz="2800" b="1" dirty="0">
                <a:solidFill>
                  <a:srgbClr val="FFFF00"/>
                </a:solidFill>
                <a:latin typeface="微软雅黑" panose="020B0503020204020204" pitchFamily="34" charset="-122"/>
                <a:ea typeface="微软雅黑" panose="020B0503020204020204" pitchFamily="34" charset="-122"/>
              </a:rPr>
              <a:t>②</a:t>
            </a:r>
            <a:r>
              <a:rPr lang="en-US" altLang="zh-CN" sz="2800" b="1" dirty="0">
                <a:solidFill>
                  <a:srgbClr val="FFFF00"/>
                </a:solidFill>
                <a:latin typeface="微软雅黑" panose="020B0503020204020204" pitchFamily="34" charset="-122"/>
                <a:ea typeface="微软雅黑" panose="020B0503020204020204" pitchFamily="34" charset="-122"/>
              </a:rPr>
              <a:t> </a:t>
            </a:r>
            <a:r>
              <a:rPr lang="zh-CN" altLang="zh-CN" sz="2800" b="1" dirty="0">
                <a:solidFill>
                  <a:srgbClr val="FFFF00"/>
                </a:solidFill>
                <a:latin typeface="微软雅黑" panose="020B0503020204020204" pitchFamily="34" charset="-122"/>
                <a:ea typeface="微软雅黑" panose="020B0503020204020204" pitchFamily="34" charset="-122"/>
              </a:rPr>
              <a:t>认识</a:t>
            </a:r>
            <a:r>
              <a:rPr lang="en-US" altLang="zh-CN" sz="2800" b="1" dirty="0">
                <a:solidFill>
                  <a:srgbClr val="FFFF00"/>
                </a:solidFill>
                <a:latin typeface="微软雅黑" panose="020B0503020204020204" pitchFamily="34" charset="-122"/>
                <a:ea typeface="微软雅黑" panose="020B0503020204020204" pitchFamily="34" charset="-122"/>
              </a:rPr>
              <a:t>Components</a:t>
            </a:r>
            <a:r>
              <a:rPr lang="zh-CN" altLang="zh-CN" sz="2800" b="1" dirty="0">
                <a:solidFill>
                  <a:srgbClr val="FFFF00"/>
                </a:solidFill>
                <a:latin typeface="微软雅黑" panose="020B0503020204020204" pitchFamily="34" charset="-122"/>
                <a:ea typeface="微软雅黑" panose="020B0503020204020204" pitchFamily="34" charset="-122"/>
              </a:rPr>
              <a:t>（组件）</a:t>
            </a:r>
          </a:p>
        </p:txBody>
      </p:sp>
      <p:sp>
        <p:nvSpPr>
          <p:cNvPr id="3" name="内容占位符 2"/>
          <p:cNvSpPr>
            <a:spLocks noGrp="1"/>
          </p:cNvSpPr>
          <p:nvPr>
            <p:ph idx="1"/>
          </p:nvPr>
        </p:nvSpPr>
        <p:spPr>
          <a:xfrm>
            <a:off x="670806" y="776756"/>
            <a:ext cx="8694539" cy="1052046"/>
          </a:xfrm>
        </p:spPr>
        <p:txBody>
          <a:bodyPr/>
          <a:lstStyle/>
          <a:p>
            <a:r>
              <a:rPr lang="zh-CN" altLang="zh-CN" sz="2400" b="1" dirty="0" smtClean="0">
                <a:solidFill>
                  <a:schemeClr val="bg1"/>
                </a:solidFill>
              </a:rPr>
              <a:t>在</a:t>
            </a:r>
            <a:r>
              <a:rPr lang="zh-CN" altLang="zh-CN" sz="2400" b="1" dirty="0">
                <a:solidFill>
                  <a:schemeClr val="bg1"/>
                </a:solidFill>
              </a:rPr>
              <a:t>制作“音乐播放器”时要调用一些组件，下表列出的组件即为常用组件，用来实现我们的“音乐播放器”功能。</a:t>
            </a:r>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4069664022"/>
              </p:ext>
            </p:extLst>
          </p:nvPr>
        </p:nvGraphicFramePr>
        <p:xfrm>
          <a:off x="266839" y="1519518"/>
          <a:ext cx="9595124" cy="5338482"/>
        </p:xfrm>
        <a:graphic>
          <a:graphicData uri="http://schemas.openxmlformats.org/drawingml/2006/table">
            <a:tbl>
              <a:tblPr>
                <a:tableStyleId>{5C22544A-7EE6-4342-B048-85BDC9FD1C3A}</a:tableStyleId>
              </a:tblPr>
              <a:tblGrid>
                <a:gridCol w="2518213"/>
                <a:gridCol w="1909786"/>
                <a:gridCol w="5167125"/>
              </a:tblGrid>
              <a:tr h="275892">
                <a:tc>
                  <a:txBody>
                    <a:bodyPr/>
                    <a:lstStyle/>
                    <a:p>
                      <a:pPr algn="ctr">
                        <a:lnSpc>
                          <a:spcPct val="130000"/>
                        </a:lnSpc>
                        <a:spcAft>
                          <a:spcPts val="0"/>
                        </a:spcAft>
                      </a:pPr>
                      <a:r>
                        <a:rPr lang="zh-CN" sz="1050" kern="100" dirty="0">
                          <a:effectLst/>
                        </a:rPr>
                        <a:t>组件</a:t>
                      </a:r>
                      <a:endParaRPr lang="zh-CN" sz="1050" kern="100" dirty="0">
                        <a:effectLst/>
                        <a:latin typeface="Times New Roman"/>
                        <a:ea typeface="宋体"/>
                      </a:endParaRPr>
                    </a:p>
                  </a:txBody>
                  <a:tcPr marL="56704" marR="56704" marT="0" marB="0">
                    <a:solidFill>
                      <a:srgbClr val="00B0F0"/>
                    </a:solidFill>
                  </a:tcPr>
                </a:tc>
                <a:tc>
                  <a:txBody>
                    <a:bodyPr/>
                    <a:lstStyle/>
                    <a:p>
                      <a:pPr algn="ctr">
                        <a:lnSpc>
                          <a:spcPct val="130000"/>
                        </a:lnSpc>
                        <a:spcAft>
                          <a:spcPts val="0"/>
                        </a:spcAft>
                      </a:pPr>
                      <a:r>
                        <a:rPr lang="zh-CN" sz="1050" kern="100">
                          <a:effectLst/>
                        </a:rPr>
                        <a:t>调色板</a:t>
                      </a:r>
                      <a:endParaRPr lang="zh-CN" sz="1050" kern="100">
                        <a:effectLst/>
                        <a:latin typeface="Times New Roman"/>
                        <a:ea typeface="宋体"/>
                      </a:endParaRPr>
                    </a:p>
                  </a:txBody>
                  <a:tcPr marL="56704" marR="56704" marT="0" marB="0">
                    <a:solidFill>
                      <a:srgbClr val="00B0F0"/>
                    </a:solidFill>
                  </a:tcPr>
                </a:tc>
                <a:tc>
                  <a:txBody>
                    <a:bodyPr/>
                    <a:lstStyle/>
                    <a:p>
                      <a:pPr algn="ctr">
                        <a:lnSpc>
                          <a:spcPct val="130000"/>
                        </a:lnSpc>
                        <a:spcAft>
                          <a:spcPts val="0"/>
                        </a:spcAft>
                      </a:pPr>
                      <a:r>
                        <a:rPr lang="zh-CN" sz="1050" kern="100">
                          <a:effectLst/>
                        </a:rPr>
                        <a:t>解析</a:t>
                      </a:r>
                      <a:endParaRPr lang="zh-CN" sz="1050" kern="100">
                        <a:effectLst/>
                        <a:latin typeface="Times New Roman"/>
                        <a:ea typeface="宋体"/>
                      </a:endParaRPr>
                    </a:p>
                  </a:txBody>
                  <a:tcPr marL="56704" marR="56704" marT="0" marB="0">
                    <a:solidFill>
                      <a:srgbClr val="00B0F0"/>
                    </a:solidFill>
                  </a:tcPr>
                </a:tc>
              </a:tr>
              <a:tr h="1190552">
                <a:tc>
                  <a:txBody>
                    <a:bodyPr/>
                    <a:lstStyle/>
                    <a:p>
                      <a:pPr algn="ctr">
                        <a:lnSpc>
                          <a:spcPct val="130000"/>
                        </a:lnSpc>
                        <a:spcAft>
                          <a:spcPts val="0"/>
                        </a:spcAft>
                      </a:pPr>
                      <a:r>
                        <a:rPr lang="en-US" sz="1050" kern="100" dirty="0">
                          <a:effectLst/>
                        </a:rPr>
                        <a:t>Player</a:t>
                      </a:r>
                      <a:endParaRPr lang="zh-CN" sz="1050" kern="100" dirty="0">
                        <a:effectLst/>
                      </a:endParaRPr>
                    </a:p>
                    <a:p>
                      <a:pPr algn="ctr">
                        <a:lnSpc>
                          <a:spcPct val="130000"/>
                        </a:lnSpc>
                        <a:spcAft>
                          <a:spcPts val="0"/>
                        </a:spcAft>
                      </a:pPr>
                      <a:r>
                        <a:rPr lang="zh-CN" sz="1050" kern="100" dirty="0">
                          <a:effectLst/>
                        </a:rPr>
                        <a:t>（媒体播放器）</a:t>
                      </a:r>
                      <a:endParaRPr lang="zh-CN" sz="1050" kern="100" dirty="0">
                        <a:effectLst/>
                        <a:latin typeface="Times New Roman"/>
                        <a:ea typeface="宋体"/>
                      </a:endParaRPr>
                    </a:p>
                  </a:txBody>
                  <a:tcPr marL="56704" marR="56704" marT="0" marB="0" anchor="ctr">
                    <a:solidFill>
                      <a:srgbClr val="00B0F0"/>
                    </a:solidFill>
                  </a:tcPr>
                </a:tc>
                <a:tc>
                  <a:txBody>
                    <a:bodyPr/>
                    <a:lstStyle/>
                    <a:p>
                      <a:pPr algn="ctr">
                        <a:lnSpc>
                          <a:spcPct val="130000"/>
                        </a:lnSpc>
                        <a:spcAft>
                          <a:spcPts val="0"/>
                        </a:spcAft>
                      </a:pPr>
                      <a:r>
                        <a:rPr lang="en-US" sz="1050" kern="100" dirty="0">
                          <a:effectLst/>
                        </a:rPr>
                        <a:t>Media</a:t>
                      </a:r>
                      <a:endParaRPr lang="zh-CN" sz="1050" kern="100" dirty="0">
                        <a:effectLst/>
                        <a:latin typeface="Times New Roman"/>
                        <a:ea typeface="宋体"/>
                      </a:endParaRPr>
                    </a:p>
                  </a:txBody>
                  <a:tcPr marL="56704" marR="56704" marT="0" marB="0" anchor="ctr">
                    <a:solidFill>
                      <a:srgbClr val="00B0F0"/>
                    </a:solidFill>
                  </a:tcPr>
                </a:tc>
                <a:tc>
                  <a:txBody>
                    <a:bodyPr/>
                    <a:lstStyle/>
                    <a:p>
                      <a:pPr indent="266700" algn="just">
                        <a:lnSpc>
                          <a:spcPct val="130000"/>
                        </a:lnSpc>
                        <a:spcAft>
                          <a:spcPts val="0"/>
                        </a:spcAft>
                      </a:pPr>
                      <a:r>
                        <a:rPr lang="en-US" sz="1050" kern="100">
                          <a:effectLst/>
                        </a:rPr>
                        <a:t>Player</a:t>
                      </a:r>
                      <a:r>
                        <a:rPr lang="zh-CN" sz="1050" kern="100">
                          <a:effectLst/>
                        </a:rPr>
                        <a:t>是一个媒体播放组件，可以在</a:t>
                      </a:r>
                      <a:r>
                        <a:rPr lang="en-US" sz="1050" kern="100">
                          <a:effectLst/>
                        </a:rPr>
                        <a:t>Designer</a:t>
                      </a:r>
                      <a:r>
                        <a:rPr lang="zh-CN" sz="1050" kern="100">
                          <a:effectLst/>
                        </a:rPr>
                        <a:t>或</a:t>
                      </a:r>
                      <a:r>
                        <a:rPr lang="en-US" sz="1050" kern="100">
                          <a:effectLst/>
                        </a:rPr>
                        <a:t>Blocks</a:t>
                      </a:r>
                      <a:r>
                        <a:rPr lang="zh-CN" sz="1050" kern="100">
                          <a:effectLst/>
                        </a:rPr>
                        <a:t>添加或修改音频来源。在本应用中，</a:t>
                      </a:r>
                      <a:r>
                        <a:rPr lang="en-US" sz="1050" kern="100">
                          <a:effectLst/>
                        </a:rPr>
                        <a:t>Player</a:t>
                      </a:r>
                      <a:r>
                        <a:rPr lang="zh-CN" sz="1050" kern="100">
                          <a:effectLst/>
                        </a:rPr>
                        <a:t>组件是通过</a:t>
                      </a:r>
                      <a:r>
                        <a:rPr lang="en-US" sz="1050" kern="100">
                          <a:effectLst/>
                        </a:rPr>
                        <a:t>Blocks</a:t>
                      </a:r>
                      <a:r>
                        <a:rPr lang="zh-CN" sz="1050" kern="100">
                          <a:effectLst/>
                        </a:rPr>
                        <a:t>编译器的</a:t>
                      </a:r>
                      <a:r>
                        <a:rPr lang="en-US" sz="1050" kern="100">
                          <a:effectLst/>
                        </a:rPr>
                        <a:t>Player1.Source</a:t>
                      </a:r>
                      <a:r>
                        <a:rPr lang="zh-CN" sz="1050" kern="100">
                          <a:effectLst/>
                        </a:rPr>
                        <a:t>方法进行设定。</a:t>
                      </a:r>
                      <a:endParaRPr lang="zh-CN" sz="1050" kern="100">
                        <a:effectLst/>
                        <a:latin typeface="Times New Roman"/>
                        <a:ea typeface="宋体"/>
                      </a:endParaRPr>
                    </a:p>
                  </a:txBody>
                  <a:tcPr marL="56704" marR="56704" marT="0" marB="0" anchor="ctr">
                    <a:solidFill>
                      <a:srgbClr val="00B0F0"/>
                    </a:solidFill>
                  </a:tcPr>
                </a:tc>
              </a:tr>
              <a:tr h="1186180">
                <a:tc>
                  <a:txBody>
                    <a:bodyPr/>
                    <a:lstStyle/>
                    <a:p>
                      <a:pPr algn="ctr">
                        <a:lnSpc>
                          <a:spcPct val="130000"/>
                        </a:lnSpc>
                        <a:spcAft>
                          <a:spcPts val="0"/>
                        </a:spcAft>
                      </a:pPr>
                      <a:r>
                        <a:rPr lang="en-US" sz="1050" kern="100">
                          <a:effectLst/>
                        </a:rPr>
                        <a:t>Button</a:t>
                      </a:r>
                      <a:endParaRPr lang="zh-CN" sz="1050" kern="100">
                        <a:effectLst/>
                      </a:endParaRPr>
                    </a:p>
                    <a:p>
                      <a:pPr algn="ctr">
                        <a:lnSpc>
                          <a:spcPct val="130000"/>
                        </a:lnSpc>
                        <a:spcAft>
                          <a:spcPts val="0"/>
                        </a:spcAft>
                      </a:pPr>
                      <a:r>
                        <a:rPr lang="zh-CN" sz="1050" kern="100">
                          <a:effectLst/>
                        </a:rPr>
                        <a:t>（按钮）</a:t>
                      </a:r>
                      <a:endParaRPr lang="zh-CN" sz="1050" kern="100">
                        <a:effectLst/>
                        <a:latin typeface="Times New Roman"/>
                        <a:ea typeface="宋体"/>
                      </a:endParaRPr>
                    </a:p>
                  </a:txBody>
                  <a:tcPr marL="56704" marR="56704" marT="0" marB="0" anchor="ctr">
                    <a:solidFill>
                      <a:srgbClr val="00B0F0"/>
                    </a:solidFill>
                  </a:tcPr>
                </a:tc>
                <a:tc>
                  <a:txBody>
                    <a:bodyPr/>
                    <a:lstStyle/>
                    <a:p>
                      <a:pPr algn="ctr">
                        <a:lnSpc>
                          <a:spcPct val="130000"/>
                        </a:lnSpc>
                        <a:spcAft>
                          <a:spcPts val="0"/>
                        </a:spcAft>
                      </a:pPr>
                      <a:r>
                        <a:rPr lang="en-US" sz="1050" kern="100" dirty="0">
                          <a:effectLst/>
                        </a:rPr>
                        <a:t>User interface</a:t>
                      </a:r>
                      <a:endParaRPr lang="zh-CN" sz="1050" kern="100" dirty="0">
                        <a:effectLst/>
                        <a:latin typeface="Times New Roman"/>
                        <a:ea typeface="宋体"/>
                      </a:endParaRPr>
                    </a:p>
                  </a:txBody>
                  <a:tcPr marL="56704" marR="56704" marT="0" marB="0" anchor="ctr">
                    <a:solidFill>
                      <a:srgbClr val="00B0F0"/>
                    </a:solidFill>
                  </a:tcPr>
                </a:tc>
                <a:tc>
                  <a:txBody>
                    <a:bodyPr/>
                    <a:lstStyle/>
                    <a:p>
                      <a:pPr indent="266700" algn="just">
                        <a:lnSpc>
                          <a:spcPct val="130000"/>
                        </a:lnSpc>
                        <a:spcAft>
                          <a:spcPts val="0"/>
                        </a:spcAft>
                      </a:pPr>
                      <a:r>
                        <a:rPr lang="zh-CN" sz="1050" kern="100" dirty="0">
                          <a:effectLst/>
                        </a:rPr>
                        <a:t>按钮组件可在程序中设定特定的单击动作。按钮知道使用者是否正在按它。您可自由调整按钮的各种外观属性，或使用</a:t>
                      </a:r>
                      <a:r>
                        <a:rPr lang="en-US" sz="1050" kern="100" dirty="0">
                          <a:effectLst/>
                        </a:rPr>
                        <a:t>Enabled</a:t>
                      </a:r>
                      <a:r>
                        <a:rPr lang="zh-CN" sz="1050" kern="100" dirty="0">
                          <a:effectLst/>
                        </a:rPr>
                        <a:t>属性决定按钮是否可以被单击。</a:t>
                      </a:r>
                      <a:endParaRPr lang="zh-CN" sz="1050" kern="100" dirty="0">
                        <a:effectLst/>
                        <a:latin typeface="Times New Roman"/>
                        <a:ea typeface="宋体"/>
                      </a:endParaRPr>
                    </a:p>
                  </a:txBody>
                  <a:tcPr marL="56704" marR="56704" marT="0" marB="0" anchor="ctr">
                    <a:solidFill>
                      <a:srgbClr val="00B0F0"/>
                    </a:solidFill>
                  </a:tcPr>
                </a:tc>
              </a:tr>
              <a:tr h="885798">
                <a:tc>
                  <a:txBody>
                    <a:bodyPr/>
                    <a:lstStyle/>
                    <a:p>
                      <a:pPr algn="ctr">
                        <a:lnSpc>
                          <a:spcPct val="130000"/>
                        </a:lnSpc>
                        <a:spcAft>
                          <a:spcPts val="0"/>
                        </a:spcAft>
                      </a:pPr>
                      <a:r>
                        <a:rPr lang="en-US" sz="1050" kern="100" dirty="0" err="1">
                          <a:effectLst/>
                        </a:rPr>
                        <a:t>AccelerometerSensor</a:t>
                      </a:r>
                      <a:endParaRPr lang="zh-CN" sz="1050" kern="100" dirty="0">
                        <a:effectLst/>
                      </a:endParaRPr>
                    </a:p>
                    <a:p>
                      <a:pPr algn="ctr">
                        <a:lnSpc>
                          <a:spcPct val="130000"/>
                        </a:lnSpc>
                        <a:spcAft>
                          <a:spcPts val="0"/>
                        </a:spcAft>
                      </a:pPr>
                      <a:r>
                        <a:rPr lang="en-US" sz="1050" kern="100" dirty="0">
                          <a:effectLst/>
                        </a:rPr>
                        <a:t>(</a:t>
                      </a:r>
                      <a:r>
                        <a:rPr lang="zh-CN" sz="1050" kern="100" dirty="0">
                          <a:effectLst/>
                        </a:rPr>
                        <a:t>晃动传感器</a:t>
                      </a:r>
                      <a:r>
                        <a:rPr lang="en-US" sz="1050" kern="100" dirty="0">
                          <a:effectLst/>
                        </a:rPr>
                        <a:t>)</a:t>
                      </a:r>
                      <a:endParaRPr lang="zh-CN" sz="1050" kern="100" dirty="0">
                        <a:effectLst/>
                        <a:latin typeface="Times New Roman"/>
                        <a:ea typeface="宋体"/>
                      </a:endParaRPr>
                    </a:p>
                  </a:txBody>
                  <a:tcPr marL="56704" marR="56704" marT="0" marB="0" anchor="ctr">
                    <a:solidFill>
                      <a:srgbClr val="00B0F0"/>
                    </a:solidFill>
                  </a:tcPr>
                </a:tc>
                <a:tc>
                  <a:txBody>
                    <a:bodyPr/>
                    <a:lstStyle/>
                    <a:p>
                      <a:pPr algn="ctr">
                        <a:lnSpc>
                          <a:spcPct val="130000"/>
                        </a:lnSpc>
                        <a:spcAft>
                          <a:spcPts val="0"/>
                        </a:spcAft>
                      </a:pPr>
                      <a:r>
                        <a:rPr lang="en-US" sz="1050" kern="100">
                          <a:effectLst/>
                        </a:rPr>
                        <a:t>Sensors</a:t>
                      </a:r>
                      <a:endParaRPr lang="zh-CN" sz="1050" kern="100">
                        <a:effectLst/>
                        <a:latin typeface="Times New Roman"/>
                        <a:ea typeface="宋体"/>
                      </a:endParaRPr>
                    </a:p>
                  </a:txBody>
                  <a:tcPr marL="56704" marR="56704" marT="0" marB="0" anchor="ctr">
                    <a:solidFill>
                      <a:srgbClr val="00B0F0"/>
                    </a:solidFill>
                  </a:tcPr>
                </a:tc>
                <a:tc>
                  <a:txBody>
                    <a:bodyPr/>
                    <a:lstStyle/>
                    <a:p>
                      <a:pPr indent="266700" algn="l">
                        <a:lnSpc>
                          <a:spcPct val="130000"/>
                        </a:lnSpc>
                        <a:spcAft>
                          <a:spcPts val="0"/>
                        </a:spcAft>
                      </a:pPr>
                      <a:r>
                        <a:rPr lang="en-US" sz="1050" kern="100" dirty="0" err="1">
                          <a:effectLst/>
                        </a:rPr>
                        <a:t>AccelerometerSensor</a:t>
                      </a:r>
                      <a:r>
                        <a:rPr lang="zh-CN" sz="1050" kern="100" dirty="0">
                          <a:effectLst/>
                        </a:rPr>
                        <a:t>是一个晃动传感器，当摇晃设备时将调用</a:t>
                      </a:r>
                      <a:r>
                        <a:rPr lang="en-US" sz="1050" kern="100" dirty="0">
                          <a:effectLst/>
                        </a:rPr>
                        <a:t>shaking</a:t>
                      </a:r>
                      <a:r>
                        <a:rPr lang="zh-CN" sz="1050" kern="100" dirty="0">
                          <a:effectLst/>
                        </a:rPr>
                        <a:t>方法触发事件。这里</a:t>
                      </a:r>
                      <a:r>
                        <a:rPr lang="en-US" sz="1050" kern="100" dirty="0">
                          <a:effectLst/>
                        </a:rPr>
                        <a:t>shaking</a:t>
                      </a:r>
                      <a:r>
                        <a:rPr lang="zh-CN" sz="1050" kern="100" dirty="0">
                          <a:effectLst/>
                        </a:rPr>
                        <a:t>触发的是播放音乐事件。</a:t>
                      </a:r>
                      <a:endParaRPr lang="zh-CN" sz="1050" kern="100" dirty="0">
                        <a:effectLst/>
                        <a:latin typeface="Times New Roman"/>
                        <a:ea typeface="宋体"/>
                      </a:endParaRPr>
                    </a:p>
                  </a:txBody>
                  <a:tcPr marL="56704" marR="56704" marT="0" marB="0" anchor="ctr">
                    <a:solidFill>
                      <a:srgbClr val="00B0F0"/>
                    </a:solidFill>
                  </a:tcPr>
                </a:tc>
              </a:tr>
              <a:tr h="1800060">
                <a:tc>
                  <a:txBody>
                    <a:bodyPr/>
                    <a:lstStyle/>
                    <a:p>
                      <a:pPr algn="ctr">
                        <a:lnSpc>
                          <a:spcPct val="130000"/>
                        </a:lnSpc>
                        <a:spcAft>
                          <a:spcPts val="0"/>
                        </a:spcAft>
                      </a:pPr>
                      <a:r>
                        <a:rPr lang="en-US" sz="1050" kern="100" dirty="0" err="1">
                          <a:effectLst/>
                        </a:rPr>
                        <a:t>TableArrangement</a:t>
                      </a:r>
                      <a:endParaRPr lang="zh-CN" sz="1050" kern="100" dirty="0">
                        <a:effectLst/>
                      </a:endParaRPr>
                    </a:p>
                    <a:p>
                      <a:pPr algn="ctr">
                        <a:lnSpc>
                          <a:spcPct val="130000"/>
                        </a:lnSpc>
                        <a:spcAft>
                          <a:spcPts val="0"/>
                        </a:spcAft>
                      </a:pPr>
                      <a:r>
                        <a:rPr lang="en-US" sz="1050" kern="100" dirty="0">
                          <a:effectLst/>
                        </a:rPr>
                        <a:t>(</a:t>
                      </a:r>
                      <a:r>
                        <a:rPr lang="zh-CN" sz="1050" kern="100" dirty="0">
                          <a:effectLst/>
                        </a:rPr>
                        <a:t>表格排列</a:t>
                      </a:r>
                      <a:r>
                        <a:rPr lang="en-US" sz="1050" kern="100" dirty="0">
                          <a:effectLst/>
                        </a:rPr>
                        <a:t>)</a:t>
                      </a:r>
                      <a:endParaRPr lang="zh-CN" sz="1050" kern="100" dirty="0">
                        <a:effectLst/>
                        <a:latin typeface="Times New Roman"/>
                        <a:ea typeface="宋体"/>
                      </a:endParaRPr>
                    </a:p>
                  </a:txBody>
                  <a:tcPr marL="56704" marR="56704" marT="0" marB="0" anchor="ctr">
                    <a:solidFill>
                      <a:srgbClr val="00B0F0"/>
                    </a:solidFill>
                  </a:tcPr>
                </a:tc>
                <a:tc>
                  <a:txBody>
                    <a:bodyPr/>
                    <a:lstStyle/>
                    <a:p>
                      <a:pPr algn="ctr">
                        <a:lnSpc>
                          <a:spcPct val="130000"/>
                        </a:lnSpc>
                        <a:spcAft>
                          <a:spcPts val="0"/>
                        </a:spcAft>
                      </a:pPr>
                      <a:r>
                        <a:rPr lang="en-US" sz="1050" kern="100" dirty="0">
                          <a:effectLst/>
                        </a:rPr>
                        <a:t>Layout</a:t>
                      </a:r>
                      <a:endParaRPr lang="zh-CN" sz="1050" kern="100" dirty="0">
                        <a:effectLst/>
                        <a:latin typeface="Times New Roman"/>
                        <a:ea typeface="宋体"/>
                      </a:endParaRPr>
                    </a:p>
                  </a:txBody>
                  <a:tcPr marL="56704" marR="56704" marT="0" marB="0" anchor="ctr">
                    <a:solidFill>
                      <a:srgbClr val="00B0F0"/>
                    </a:solidFill>
                  </a:tcPr>
                </a:tc>
                <a:tc>
                  <a:txBody>
                    <a:bodyPr/>
                    <a:lstStyle/>
                    <a:p>
                      <a:pPr indent="266700" algn="l">
                        <a:lnSpc>
                          <a:spcPct val="130000"/>
                        </a:lnSpc>
                        <a:spcAft>
                          <a:spcPts val="0"/>
                        </a:spcAft>
                      </a:pPr>
                      <a:r>
                        <a:rPr lang="en-US" sz="1050" kern="100" dirty="0" err="1">
                          <a:effectLst/>
                        </a:rPr>
                        <a:t>TableArrangement</a:t>
                      </a:r>
                      <a:r>
                        <a:rPr lang="zh-CN" sz="1050" kern="100" dirty="0">
                          <a:effectLst/>
                        </a:rPr>
                        <a:t>是一个布局排版的组件，运用组件将可以让布局内的组件在一行中排成</a:t>
                      </a:r>
                      <a:r>
                        <a:rPr lang="en-US" sz="1050" kern="100" dirty="0">
                          <a:effectLst/>
                        </a:rPr>
                        <a:t>4</a:t>
                      </a:r>
                      <a:r>
                        <a:rPr lang="zh-CN" sz="1050" kern="100" dirty="0">
                          <a:effectLst/>
                        </a:rPr>
                        <a:t>个。而在</a:t>
                      </a:r>
                      <a:r>
                        <a:rPr lang="en-US" sz="1050" kern="100" dirty="0">
                          <a:effectLst/>
                        </a:rPr>
                        <a:t>Layout</a:t>
                      </a:r>
                      <a:r>
                        <a:rPr lang="zh-CN" sz="1050" kern="100" dirty="0">
                          <a:effectLst/>
                        </a:rPr>
                        <a:t>中还有</a:t>
                      </a:r>
                      <a:r>
                        <a:rPr lang="en-US" sz="1050" kern="100" dirty="0" err="1">
                          <a:effectLst/>
                        </a:rPr>
                        <a:t>HorizontalArrangement</a:t>
                      </a:r>
                      <a:r>
                        <a:rPr lang="zh-CN" sz="1050" kern="100" dirty="0">
                          <a:effectLst/>
                        </a:rPr>
                        <a:t>和</a:t>
                      </a:r>
                      <a:r>
                        <a:rPr lang="en-US" sz="1050" kern="100" dirty="0" err="1">
                          <a:effectLst/>
                        </a:rPr>
                        <a:t>VerticalArrangement</a:t>
                      </a:r>
                      <a:r>
                        <a:rPr lang="zh-CN" sz="1050" kern="100" dirty="0">
                          <a:effectLst/>
                        </a:rPr>
                        <a:t>两个组件分别代表一行中可排成</a:t>
                      </a:r>
                      <a:r>
                        <a:rPr lang="en-US" sz="1050" kern="100" dirty="0">
                          <a:effectLst/>
                        </a:rPr>
                        <a:t>2</a:t>
                      </a:r>
                      <a:r>
                        <a:rPr lang="zh-CN" sz="1050" kern="100" dirty="0">
                          <a:effectLst/>
                        </a:rPr>
                        <a:t>个组件和垂直中可排成</a:t>
                      </a:r>
                      <a:r>
                        <a:rPr lang="en-US" sz="1050" kern="100" dirty="0">
                          <a:effectLst/>
                        </a:rPr>
                        <a:t>2</a:t>
                      </a:r>
                      <a:r>
                        <a:rPr lang="zh-CN" sz="1050" kern="100" dirty="0">
                          <a:effectLst/>
                        </a:rPr>
                        <a:t>个组件。这里使用</a:t>
                      </a:r>
                      <a:r>
                        <a:rPr lang="en-US" sz="1050" kern="100" dirty="0" err="1">
                          <a:effectLst/>
                        </a:rPr>
                        <a:t>TableArrangement</a:t>
                      </a:r>
                      <a:r>
                        <a:rPr lang="zh-CN" sz="1050" kern="100" dirty="0">
                          <a:effectLst/>
                        </a:rPr>
                        <a:t>组件。</a:t>
                      </a:r>
                      <a:endParaRPr lang="zh-CN" sz="1050" kern="100" dirty="0">
                        <a:effectLst/>
                        <a:latin typeface="Times New Roman"/>
                        <a:ea typeface="宋体"/>
                      </a:endParaRPr>
                    </a:p>
                  </a:txBody>
                  <a:tcPr marL="56704" marR="56704" marT="0" marB="0" anchor="ctr">
                    <a:solidFill>
                      <a:srgbClr val="00B0F0"/>
                    </a:solidFill>
                  </a:tcPr>
                </a:tc>
              </a:tr>
            </a:tbl>
          </a:graphicData>
        </a:graphic>
      </p:graphicFrame>
    </p:spTree>
    <p:extLst>
      <p:ext uri="{BB962C8B-B14F-4D97-AF65-F5344CB8AC3E}">
        <p14:creationId xmlns:p14="http://schemas.microsoft.com/office/powerpoint/2010/main" val="7154732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6073" y="163420"/>
            <a:ext cx="8694539" cy="898899"/>
          </a:xfrm>
        </p:spPr>
        <p:txBody>
          <a:bodyPr>
            <a:normAutofit/>
          </a:bodyPr>
          <a:lstStyle/>
          <a:p>
            <a:r>
              <a:rPr lang="en-US" altLang="zh-CN" sz="4000" b="1" dirty="0">
                <a:solidFill>
                  <a:srgbClr val="FFFF00"/>
                </a:solidFill>
                <a:latin typeface="微软雅黑" panose="020B0503020204020204" pitchFamily="34" charset="-122"/>
                <a:ea typeface="微软雅黑" panose="020B0503020204020204" pitchFamily="34" charset="-122"/>
              </a:rPr>
              <a:t>(3) </a:t>
            </a:r>
            <a:r>
              <a:rPr lang="zh-CN" altLang="en-US" sz="4000" b="1" dirty="0">
                <a:solidFill>
                  <a:srgbClr val="FFFF00"/>
                </a:solidFill>
                <a:latin typeface="微软雅黑" panose="020B0503020204020204" pitchFamily="34" charset="-122"/>
                <a:ea typeface="微软雅黑" panose="020B0503020204020204" pitchFamily="34" charset="-122"/>
              </a:rPr>
              <a:t>制作</a:t>
            </a:r>
            <a:r>
              <a:rPr lang="zh-CN" altLang="en-US" sz="4000" b="1" dirty="0" smtClean="0">
                <a:solidFill>
                  <a:srgbClr val="FFFF00"/>
                </a:solidFill>
                <a:latin typeface="微软雅黑" panose="020B0503020204020204" pitchFamily="34" charset="-122"/>
                <a:ea typeface="微软雅黑" panose="020B0503020204020204" pitchFamily="34" charset="-122"/>
              </a:rPr>
              <a:t>过程</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59493" y="1126378"/>
            <a:ext cx="8694539" cy="1993340"/>
          </a:xfrm>
        </p:spPr>
        <p:txBody>
          <a:bodyPr/>
          <a:lstStyle/>
          <a:p>
            <a:r>
              <a:rPr lang="zh-CN" altLang="zh-CN" b="1" dirty="0" smtClean="0">
                <a:solidFill>
                  <a:srgbClr val="FFFF00"/>
                </a:solidFill>
              </a:rPr>
              <a:t>①</a:t>
            </a:r>
            <a:r>
              <a:rPr lang="en-US" altLang="zh-CN" b="1" dirty="0" smtClean="0">
                <a:solidFill>
                  <a:srgbClr val="FFFF00"/>
                </a:solidFill>
              </a:rPr>
              <a:t>  </a:t>
            </a:r>
            <a:r>
              <a:rPr lang="zh-CN" altLang="zh-CN" b="1" dirty="0">
                <a:solidFill>
                  <a:srgbClr val="FFFF00"/>
                </a:solidFill>
              </a:rPr>
              <a:t>创建</a:t>
            </a:r>
            <a:r>
              <a:rPr lang="en-US" altLang="zh-CN" b="1" dirty="0">
                <a:solidFill>
                  <a:srgbClr val="FFFF00"/>
                </a:solidFill>
              </a:rPr>
              <a:t>Android</a:t>
            </a:r>
            <a:r>
              <a:rPr lang="zh-CN" altLang="zh-CN" b="1" dirty="0">
                <a:solidFill>
                  <a:srgbClr val="FFFF00"/>
                </a:solidFill>
              </a:rPr>
              <a:t>项目</a:t>
            </a:r>
          </a:p>
          <a:p>
            <a:r>
              <a:rPr lang="zh-CN" altLang="zh-CN" b="1" dirty="0">
                <a:solidFill>
                  <a:schemeClr val="bg1"/>
                </a:solidFill>
              </a:rPr>
              <a:t>进入</a:t>
            </a:r>
            <a:r>
              <a:rPr lang="en-US" altLang="zh-CN" b="1" dirty="0" err="1">
                <a:solidFill>
                  <a:schemeClr val="bg1"/>
                </a:solidFill>
              </a:rPr>
              <a:t>AppInventor</a:t>
            </a:r>
            <a:r>
              <a:rPr lang="en-US" altLang="zh-CN" b="1" dirty="0">
                <a:solidFill>
                  <a:schemeClr val="bg1"/>
                </a:solidFill>
              </a:rPr>
              <a:t> 2</a:t>
            </a:r>
            <a:r>
              <a:rPr lang="zh-CN" altLang="zh-CN" b="1" dirty="0">
                <a:solidFill>
                  <a:schemeClr val="bg1"/>
                </a:solidFill>
              </a:rPr>
              <a:t>开发主界面，单击“</a:t>
            </a:r>
            <a:r>
              <a:rPr lang="en-US" altLang="zh-CN" b="1" dirty="0">
                <a:solidFill>
                  <a:schemeClr val="bg1"/>
                </a:solidFill>
              </a:rPr>
              <a:t>Project</a:t>
            </a:r>
            <a:r>
              <a:rPr lang="zh-CN" altLang="zh-CN" b="1" dirty="0">
                <a:solidFill>
                  <a:schemeClr val="bg1"/>
                </a:solidFill>
              </a:rPr>
              <a:t>”下拉按钮，选择“</a:t>
            </a:r>
            <a:r>
              <a:rPr lang="en-US" altLang="zh-CN" b="1" dirty="0">
                <a:solidFill>
                  <a:schemeClr val="bg1"/>
                </a:solidFill>
              </a:rPr>
              <a:t>Start new Project</a:t>
            </a:r>
            <a:r>
              <a:rPr lang="zh-CN" altLang="zh-CN" b="1" dirty="0">
                <a:solidFill>
                  <a:schemeClr val="bg1"/>
                </a:solidFill>
              </a:rPr>
              <a:t>”后单击，然后输入项目名称，例如输入“</a:t>
            </a:r>
            <a:r>
              <a:rPr lang="en-US" altLang="zh-CN" b="1" dirty="0">
                <a:solidFill>
                  <a:schemeClr val="bg1"/>
                </a:solidFill>
              </a:rPr>
              <a:t>music</a:t>
            </a:r>
            <a:r>
              <a:rPr lang="zh-CN" altLang="zh-CN" b="1" dirty="0" smtClean="0">
                <a:solidFill>
                  <a:schemeClr val="bg1"/>
                </a:solidFill>
              </a:rPr>
              <a:t>” 。</a:t>
            </a:r>
            <a:endParaRPr lang="zh-CN" altLang="zh-CN" b="1" dirty="0">
              <a:solidFill>
                <a:schemeClr val="bg1"/>
              </a:solidFill>
            </a:endParaRPr>
          </a:p>
          <a:p>
            <a:endParaRPr lang="zh-CN" altLang="en-US" dirty="0"/>
          </a:p>
        </p:txBody>
      </p:sp>
      <p:pic>
        <p:nvPicPr>
          <p:cNvPr id="6146" name="图片 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43" y="2843035"/>
            <a:ext cx="9188939" cy="366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0418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p:cTn id="17" dur="500" fill="hold"/>
                                        <p:tgtEl>
                                          <p:spTgt spid="6146"/>
                                        </p:tgtEl>
                                        <p:attrNameLst>
                                          <p:attrName>ppt_w</p:attrName>
                                        </p:attrNameLst>
                                      </p:cBhvr>
                                      <p:tavLst>
                                        <p:tav tm="0">
                                          <p:val>
                                            <p:fltVal val="0"/>
                                          </p:val>
                                        </p:tav>
                                        <p:tav tm="100000">
                                          <p:val>
                                            <p:strVal val="#ppt_w"/>
                                          </p:val>
                                        </p:tav>
                                      </p:tavLst>
                                    </p:anim>
                                    <p:anim calcmode="lin" valueType="num">
                                      <p:cBhvr>
                                        <p:cTn id="18" dur="500" fill="hold"/>
                                        <p:tgtEl>
                                          <p:spTgt spid="6146"/>
                                        </p:tgtEl>
                                        <p:attrNameLst>
                                          <p:attrName>ppt_h</p:attrName>
                                        </p:attrNameLst>
                                      </p:cBhvr>
                                      <p:tavLst>
                                        <p:tav tm="0">
                                          <p:val>
                                            <p:fltVal val="0"/>
                                          </p:val>
                                        </p:tav>
                                        <p:tav tm="100000">
                                          <p:val>
                                            <p:strVal val="#ppt_h"/>
                                          </p:val>
                                        </p:tav>
                                      </p:tavLst>
                                    </p:anim>
                                    <p:animEffect transition="in" filter="fade">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2400" b="1" dirty="0">
                <a:solidFill>
                  <a:schemeClr val="bg1"/>
                </a:solidFill>
              </a:rPr>
              <a:t>单击“</a:t>
            </a:r>
            <a:r>
              <a:rPr lang="en-US" altLang="zh-CN" sz="2400" b="1" dirty="0">
                <a:solidFill>
                  <a:schemeClr val="bg1"/>
                </a:solidFill>
              </a:rPr>
              <a:t>OK</a:t>
            </a:r>
            <a:r>
              <a:rPr lang="zh-CN" altLang="zh-CN" sz="2400" b="1" dirty="0">
                <a:solidFill>
                  <a:schemeClr val="bg1"/>
                </a:solidFill>
              </a:rPr>
              <a:t>”按钮后，网页将自动跳转到</a:t>
            </a:r>
            <a:r>
              <a:rPr lang="en-US" altLang="zh-CN" sz="2400" b="1" dirty="0" err="1">
                <a:solidFill>
                  <a:schemeClr val="bg1"/>
                </a:solidFill>
              </a:rPr>
              <a:t>ComponentsDesigner</a:t>
            </a:r>
            <a:r>
              <a:rPr lang="en-US" altLang="zh-CN" sz="2400" b="1" dirty="0">
                <a:solidFill>
                  <a:schemeClr val="bg1"/>
                </a:solidFill>
              </a:rPr>
              <a:t>(</a:t>
            </a:r>
            <a:r>
              <a:rPr lang="zh-CN" altLang="zh-CN" sz="2400" b="1" dirty="0">
                <a:solidFill>
                  <a:schemeClr val="bg1"/>
                </a:solidFill>
              </a:rPr>
              <a:t>设计师</a:t>
            </a:r>
            <a:r>
              <a:rPr lang="en-US" altLang="zh-CN" sz="2400" b="1" dirty="0">
                <a:solidFill>
                  <a:schemeClr val="bg1"/>
                </a:solidFill>
              </a:rPr>
              <a:t>)</a:t>
            </a:r>
            <a:r>
              <a:rPr lang="zh-CN" altLang="zh-CN" sz="2400" b="1" dirty="0">
                <a:solidFill>
                  <a:schemeClr val="bg1"/>
                </a:solidFill>
              </a:rPr>
              <a:t>界面</a:t>
            </a:r>
            <a:r>
              <a:rPr lang="zh-CN" altLang="zh-CN" sz="2400" b="1" dirty="0" smtClean="0">
                <a:solidFill>
                  <a:schemeClr val="bg1"/>
                </a:solidFill>
              </a:rPr>
              <a:t>，代表</a:t>
            </a:r>
            <a:r>
              <a:rPr lang="zh-CN" altLang="zh-CN" sz="2400" b="1" dirty="0">
                <a:solidFill>
                  <a:schemeClr val="bg1"/>
                </a:solidFill>
              </a:rPr>
              <a:t>你创建好了一个</a:t>
            </a:r>
            <a:r>
              <a:rPr lang="en-US" altLang="zh-CN" sz="2400" b="1" dirty="0">
                <a:solidFill>
                  <a:schemeClr val="bg1"/>
                </a:solidFill>
              </a:rPr>
              <a:t>Android</a:t>
            </a:r>
            <a:r>
              <a:rPr lang="zh-CN" altLang="zh-CN" sz="2400" b="1" dirty="0">
                <a:solidFill>
                  <a:schemeClr val="bg1"/>
                </a:solidFill>
              </a:rPr>
              <a:t>项目。</a:t>
            </a:r>
            <a:br>
              <a:rPr lang="zh-CN" altLang="zh-CN" sz="2400" b="1" dirty="0">
                <a:solidFill>
                  <a:schemeClr val="bg1"/>
                </a:solidFill>
              </a:rPr>
            </a:br>
            <a:endParaRPr lang="zh-CN" altLang="en-US" sz="2400" b="1" dirty="0">
              <a:solidFill>
                <a:schemeClr val="bg1"/>
              </a:solidFill>
            </a:endParaRPr>
          </a:p>
        </p:txBody>
      </p:sp>
      <p:pic>
        <p:nvPicPr>
          <p:cNvPr id="7170" name="图片 1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82" y="1355589"/>
            <a:ext cx="8945433" cy="53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8956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4138110" y="508609"/>
            <a:ext cx="1970091" cy="677108"/>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4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目     录</a:t>
            </a:r>
          </a:p>
        </p:txBody>
      </p:sp>
      <p:cxnSp>
        <p:nvCxnSpPr>
          <p:cNvPr id="30" name="直接连接符 29"/>
          <p:cNvCxnSpPr/>
          <p:nvPr/>
        </p:nvCxnSpPr>
        <p:spPr>
          <a:xfrm>
            <a:off x="3034106" y="1185717"/>
            <a:ext cx="4178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296145" y="1572809"/>
            <a:ext cx="5624772" cy="1142807"/>
            <a:chOff x="1934805" y="1928500"/>
            <a:chExt cx="5814814" cy="1142807"/>
          </a:xfrm>
        </p:grpSpPr>
        <p:sp>
          <p:nvSpPr>
            <p:cNvPr id="2" name="Text Placeholder 3"/>
            <p:cNvSpPr txBox="1">
              <a:spLocks/>
            </p:cNvSpPr>
            <p:nvPr/>
          </p:nvSpPr>
          <p:spPr>
            <a:xfrm>
              <a:off x="1934805" y="1928500"/>
              <a:ext cx="930599"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5400" dirty="0" smtClean="0">
                  <a:solidFill>
                    <a:srgbClr val="F8D35E"/>
                  </a:solidFill>
                  <a:latin typeface="Arial" panose="020B0604020202020204" pitchFamily="34" charset="0"/>
                  <a:cs typeface="Arial" panose="020B0604020202020204" pitchFamily="34" charset="0"/>
                </a:rPr>
                <a:t>01</a:t>
              </a:r>
              <a:endParaRPr kumimoji="0" lang="en-US" sz="5400" b="1" i="0" u="none" strike="noStrike" kern="1200" cap="none" spc="0" normalizeH="0" baseline="0" noProof="0" dirty="0" smtClean="0">
                <a:ln>
                  <a:noFill/>
                </a:ln>
                <a:solidFill>
                  <a:srgbClr val="F8D35E"/>
                </a:solidFill>
                <a:effectLst/>
                <a:uLnTx/>
                <a:uFillTx/>
                <a:latin typeface="Arial" panose="020B0604020202020204" pitchFamily="34" charset="0"/>
                <a:cs typeface="Arial" panose="020B0604020202020204" pitchFamily="34" charset="0"/>
              </a:endParaRPr>
            </a:p>
          </p:txBody>
        </p:sp>
        <p:grpSp>
          <p:nvGrpSpPr>
            <p:cNvPr id="35" name="组合 34"/>
            <p:cNvGrpSpPr/>
            <p:nvPr/>
          </p:nvGrpSpPr>
          <p:grpSpPr>
            <a:xfrm>
              <a:off x="2719785" y="1947922"/>
              <a:ext cx="5029834" cy="1123385"/>
              <a:chOff x="2948385" y="1921931"/>
              <a:chExt cx="5029834" cy="1123385"/>
            </a:xfrm>
          </p:grpSpPr>
          <p:sp>
            <p:nvSpPr>
              <p:cNvPr id="28" name="文本框 27"/>
              <p:cNvSpPr txBox="1"/>
              <p:nvPr/>
            </p:nvSpPr>
            <p:spPr>
              <a:xfrm>
                <a:off x="2948385" y="2214319"/>
                <a:ext cx="5029834" cy="830997"/>
              </a:xfrm>
              <a:prstGeom prst="rect">
                <a:avLst/>
              </a:prstGeom>
              <a:noFill/>
            </p:spPr>
            <p:txBody>
              <a:bodyPr wrap="square" rtlCol="0">
                <a:spAutoFit/>
              </a:bodyPr>
              <a:lstStyle/>
              <a:p>
                <a:pPr algn="dist"/>
                <a:r>
                  <a:rPr lang="zh-CN" altLang="en-US" sz="2400" dirty="0" smtClean="0">
                    <a:solidFill>
                      <a:schemeClr val="bg1"/>
                    </a:solidFill>
                    <a:latin typeface="微软雅黑" panose="020B0503020204020204" pitchFamily="34" charset="-122"/>
                    <a:ea typeface="微软雅黑" panose="020B0503020204020204" pitchFamily="34" charset="-122"/>
                  </a:rPr>
                  <a:t>下载、安装</a:t>
                </a:r>
                <a:r>
                  <a:rPr lang="en-US" altLang="zh-CN" sz="2400" dirty="0" smtClean="0">
                    <a:solidFill>
                      <a:schemeClr val="bg1"/>
                    </a:solidFill>
                    <a:latin typeface="微软雅黑" panose="020B0503020204020204" pitchFamily="34" charset="-122"/>
                    <a:ea typeface="微软雅黑" panose="020B0503020204020204" pitchFamily="34" charset="-122"/>
                  </a:rPr>
                  <a:t>AI2</a:t>
                </a:r>
                <a:r>
                  <a:rPr lang="zh-CN" altLang="en-US" sz="2400" dirty="0" smtClean="0">
                    <a:solidFill>
                      <a:schemeClr val="bg1"/>
                    </a:solidFill>
                    <a:latin typeface="微软雅黑" panose="020B0503020204020204" pitchFamily="34" charset="-122"/>
                    <a:ea typeface="微软雅黑" panose="020B0503020204020204" pitchFamily="34" charset="-122"/>
                  </a:rPr>
                  <a:t>完美离线仿真套件</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989396" y="1921931"/>
                <a:ext cx="1918460" cy="40011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000" dirty="0">
                    <a:latin typeface="Arial" panose="020B0604020202020204" pitchFamily="34" charset="0"/>
                    <a:cs typeface="Arial" panose="020B0604020202020204" pitchFamily="34" charset="0"/>
                  </a:rPr>
                  <a:t>Part One</a:t>
                </a:r>
                <a:endParaRPr lang="zh-CN" altLang="en-US" sz="2000" dirty="0">
                  <a:latin typeface="Arial" panose="020B0604020202020204" pitchFamily="34" charset="0"/>
                  <a:cs typeface="Arial" panose="020B0604020202020204" pitchFamily="34" charset="0"/>
                </a:endParaRPr>
              </a:p>
            </p:txBody>
          </p:sp>
        </p:grpSp>
      </p:grpSp>
      <p:grpSp>
        <p:nvGrpSpPr>
          <p:cNvPr id="47" name="组合 46"/>
          <p:cNvGrpSpPr/>
          <p:nvPr/>
        </p:nvGrpSpPr>
        <p:grpSpPr>
          <a:xfrm>
            <a:off x="2451823" y="2724585"/>
            <a:ext cx="5608972" cy="887051"/>
            <a:chOff x="3834539" y="2820643"/>
            <a:chExt cx="2334971" cy="887051"/>
          </a:xfrm>
        </p:grpSpPr>
        <p:sp>
          <p:nvSpPr>
            <p:cNvPr id="3" name="Text Placeholder 3"/>
            <p:cNvSpPr txBox="1">
              <a:spLocks/>
            </p:cNvSpPr>
            <p:nvPr/>
          </p:nvSpPr>
          <p:spPr>
            <a:xfrm>
              <a:off x="3834539" y="2876697"/>
              <a:ext cx="320312"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rgbClr val="F47264"/>
                  </a:solidFill>
                  <a:effectLst/>
                  <a:uLnTx/>
                  <a:uFillTx/>
                  <a:latin typeface="Arial" panose="020B0604020202020204" pitchFamily="34" charset="0"/>
                  <a:cs typeface="Arial" panose="020B0604020202020204" pitchFamily="34" charset="0"/>
                </a:rPr>
                <a:t>02</a:t>
              </a:r>
            </a:p>
          </p:txBody>
        </p:sp>
        <p:grpSp>
          <p:nvGrpSpPr>
            <p:cNvPr id="36" name="组合 35"/>
            <p:cNvGrpSpPr/>
            <p:nvPr/>
          </p:nvGrpSpPr>
          <p:grpSpPr>
            <a:xfrm>
              <a:off x="4150906" y="2820643"/>
              <a:ext cx="2018604" cy="819485"/>
              <a:chOff x="2719875" y="1927903"/>
              <a:chExt cx="2018604" cy="819485"/>
            </a:xfrm>
          </p:grpSpPr>
          <p:sp>
            <p:nvSpPr>
              <p:cNvPr id="37" name="文本框 36"/>
              <p:cNvSpPr txBox="1"/>
              <p:nvPr/>
            </p:nvSpPr>
            <p:spPr>
              <a:xfrm>
                <a:off x="2719875" y="2285723"/>
                <a:ext cx="2018604" cy="461665"/>
              </a:xfrm>
              <a:prstGeom prst="rect">
                <a:avLst/>
              </a:prstGeom>
              <a:noFill/>
            </p:spPr>
            <p:txBody>
              <a:bodyPr wrap="square" rtlCol="0">
                <a:spAutoFit/>
              </a:bodyPr>
              <a:lstStyle/>
              <a:p>
                <a:pPr algn="dist"/>
                <a:r>
                  <a:rPr lang="zh-CN" altLang="en-US" sz="2400" dirty="0" smtClean="0">
                    <a:solidFill>
                      <a:schemeClr val="bg1"/>
                    </a:solidFill>
                    <a:latin typeface="微软雅黑" panose="020B0503020204020204" pitchFamily="34" charset="-122"/>
                    <a:ea typeface="微软雅黑" panose="020B0503020204020204" pitchFamily="34" charset="-122"/>
                  </a:rPr>
                  <a:t>熟悉</a:t>
                </a:r>
                <a:r>
                  <a:rPr lang="en-US" altLang="zh-CN" sz="2400" dirty="0" smtClean="0">
                    <a:solidFill>
                      <a:schemeClr val="bg1"/>
                    </a:solidFill>
                    <a:latin typeface="微软雅黑" panose="020B0503020204020204" pitchFamily="34" charset="-122"/>
                    <a:ea typeface="微软雅黑" panose="020B0503020204020204" pitchFamily="34" charset="-122"/>
                  </a:rPr>
                  <a:t>App Inventor2</a:t>
                </a:r>
                <a:r>
                  <a:rPr lang="zh-CN" altLang="en-US" sz="2400" dirty="0" smtClean="0">
                    <a:solidFill>
                      <a:schemeClr val="bg1"/>
                    </a:solidFill>
                    <a:latin typeface="微软雅黑" panose="020B0503020204020204" pitchFamily="34" charset="-122"/>
                    <a:ea typeface="微软雅黑" panose="020B0503020204020204" pitchFamily="34" charset="-122"/>
                  </a:rPr>
                  <a:t>三大作业面</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746965" y="1927903"/>
                <a:ext cx="1537195" cy="40011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000" dirty="0">
                    <a:latin typeface="Arial" panose="020B0604020202020204" pitchFamily="34" charset="0"/>
                    <a:cs typeface="Arial" panose="020B0604020202020204" pitchFamily="34" charset="0"/>
                  </a:rPr>
                  <a:t>Part </a:t>
                </a:r>
                <a:r>
                  <a:rPr lang="en-US" altLang="zh-CN" sz="2000" dirty="0" smtClean="0">
                    <a:latin typeface="Arial" panose="020B0604020202020204" pitchFamily="34" charset="0"/>
                    <a:cs typeface="Arial" panose="020B0604020202020204" pitchFamily="34" charset="0"/>
                  </a:rPr>
                  <a:t>Two</a:t>
                </a:r>
                <a:endParaRPr lang="zh-CN" altLang="en-US" sz="2000" dirty="0">
                  <a:latin typeface="Arial" panose="020B0604020202020204" pitchFamily="34" charset="0"/>
                  <a:cs typeface="Arial" panose="020B0604020202020204" pitchFamily="34" charset="0"/>
                </a:endParaRPr>
              </a:p>
            </p:txBody>
          </p:sp>
        </p:grpSp>
      </p:grpSp>
      <p:grpSp>
        <p:nvGrpSpPr>
          <p:cNvPr id="48" name="组合 47"/>
          <p:cNvGrpSpPr/>
          <p:nvPr/>
        </p:nvGrpSpPr>
        <p:grpSpPr>
          <a:xfrm>
            <a:off x="3692012" y="3747686"/>
            <a:ext cx="3520193" cy="830997"/>
            <a:chOff x="5254659" y="3606824"/>
            <a:chExt cx="2994623" cy="830997"/>
          </a:xfrm>
        </p:grpSpPr>
        <p:sp>
          <p:nvSpPr>
            <p:cNvPr id="4" name="Text Placeholder 3"/>
            <p:cNvSpPr txBox="1">
              <a:spLocks/>
            </p:cNvSpPr>
            <p:nvPr/>
          </p:nvSpPr>
          <p:spPr>
            <a:xfrm>
              <a:off x="5254659" y="3606824"/>
              <a:ext cx="654562"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rgbClr val="29B9A6"/>
                  </a:solidFill>
                  <a:effectLst/>
                  <a:uLnTx/>
                  <a:uFillTx/>
                  <a:latin typeface="Arial" panose="020B0604020202020204" pitchFamily="34" charset="0"/>
                  <a:cs typeface="Arial" panose="020B0604020202020204" pitchFamily="34" charset="0"/>
                </a:rPr>
                <a:t>03</a:t>
              </a:r>
            </a:p>
          </p:txBody>
        </p:sp>
        <p:grpSp>
          <p:nvGrpSpPr>
            <p:cNvPr id="39" name="组合 38"/>
            <p:cNvGrpSpPr/>
            <p:nvPr/>
          </p:nvGrpSpPr>
          <p:grpSpPr>
            <a:xfrm>
              <a:off x="5966660" y="3626246"/>
              <a:ext cx="2282622" cy="754053"/>
              <a:chOff x="2948384" y="1921931"/>
              <a:chExt cx="2282622" cy="754053"/>
            </a:xfrm>
          </p:grpSpPr>
          <p:sp>
            <p:nvSpPr>
              <p:cNvPr id="40" name="文本框 39"/>
              <p:cNvSpPr txBox="1"/>
              <p:nvPr/>
            </p:nvSpPr>
            <p:spPr>
              <a:xfrm>
                <a:off x="2948384" y="2214319"/>
                <a:ext cx="2282622" cy="461665"/>
              </a:xfrm>
              <a:prstGeom prst="rect">
                <a:avLst/>
              </a:prstGeom>
              <a:noFill/>
            </p:spPr>
            <p:txBody>
              <a:bodyPr wrap="square" rtlCol="0">
                <a:spAutoFit/>
              </a:bodyPr>
              <a:lstStyle/>
              <a:p>
                <a:pPr algn="dist"/>
                <a:r>
                  <a:rPr lang="zh-CN" altLang="en-US" sz="2400" dirty="0" smtClean="0">
                    <a:solidFill>
                      <a:schemeClr val="bg1"/>
                    </a:solidFill>
                    <a:latin typeface="微软雅黑" panose="020B0503020204020204" pitchFamily="34" charset="-122"/>
                    <a:ea typeface="微软雅黑" panose="020B0503020204020204" pitchFamily="34" charset="-122"/>
                  </a:rPr>
                  <a:t>制作音乐播放器</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989396" y="1921931"/>
                <a:ext cx="1739368" cy="400110"/>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000" dirty="0">
                    <a:latin typeface="Arial" panose="020B0604020202020204" pitchFamily="34" charset="0"/>
                    <a:cs typeface="Arial" panose="020B0604020202020204" pitchFamily="34" charset="0"/>
                  </a:rPr>
                  <a:t>Part </a:t>
                </a:r>
                <a:r>
                  <a:rPr lang="en-US" altLang="zh-CN" sz="2000" dirty="0" smtClean="0">
                    <a:latin typeface="Arial" panose="020B0604020202020204" pitchFamily="34" charset="0"/>
                    <a:cs typeface="Arial" panose="020B0604020202020204" pitchFamily="34" charset="0"/>
                  </a:rPr>
                  <a:t>Three</a:t>
                </a:r>
                <a:endParaRPr lang="zh-CN" altLang="en-US" sz="2000" dirty="0">
                  <a:latin typeface="Arial" panose="020B0604020202020204" pitchFamily="34" charset="0"/>
                  <a:cs typeface="Arial" panose="020B0604020202020204" pitchFamily="34" charset="0"/>
                </a:endParaRPr>
              </a:p>
            </p:txBody>
          </p:sp>
        </p:grpSp>
      </p:grpSp>
      <p:cxnSp>
        <p:nvCxnSpPr>
          <p:cNvPr id="106" name="Straight Connector 13"/>
          <p:cNvCxnSpPr/>
          <p:nvPr/>
        </p:nvCxnSpPr>
        <p:spPr>
          <a:xfrm>
            <a:off x="1680865" y="2463260"/>
            <a:ext cx="0" cy="4394743"/>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8" name="Straight Connector 13"/>
          <p:cNvCxnSpPr/>
          <p:nvPr/>
        </p:nvCxnSpPr>
        <p:spPr>
          <a:xfrm>
            <a:off x="2906586" y="3670962"/>
            <a:ext cx="0" cy="3187039"/>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2" name="Straight Connector 13"/>
          <p:cNvCxnSpPr/>
          <p:nvPr/>
        </p:nvCxnSpPr>
        <p:spPr>
          <a:xfrm>
            <a:off x="4099401" y="4671020"/>
            <a:ext cx="33606" cy="2186983"/>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4281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2" presetClass="entr" presetSubtype="4" fill="hold" nodeType="withEffect">
                                  <p:stCondLst>
                                    <p:cond delay="500"/>
                                  </p:stCondLst>
                                  <p:childTnLst>
                                    <p:set>
                                      <p:cBhvr>
                                        <p:cTn id="15" dur="1" fill="hold">
                                          <p:stCondLst>
                                            <p:cond delay="0"/>
                                          </p:stCondLst>
                                        </p:cTn>
                                        <p:tgtEl>
                                          <p:spTgt spid="108"/>
                                        </p:tgtEl>
                                        <p:attrNameLst>
                                          <p:attrName>style.visibility</p:attrName>
                                        </p:attrNameLst>
                                      </p:cBhvr>
                                      <p:to>
                                        <p:strVal val="visible"/>
                                      </p:to>
                                    </p:set>
                                    <p:anim calcmode="lin" valueType="num">
                                      <p:cBhvr additive="base">
                                        <p:cTn id="16" dur="500" fill="hold"/>
                                        <p:tgtEl>
                                          <p:spTgt spid="108"/>
                                        </p:tgtEl>
                                        <p:attrNameLst>
                                          <p:attrName>ppt_x</p:attrName>
                                        </p:attrNameLst>
                                      </p:cBhvr>
                                      <p:tavLst>
                                        <p:tav tm="0">
                                          <p:val>
                                            <p:strVal val="#ppt_x"/>
                                          </p:val>
                                        </p:tav>
                                        <p:tav tm="100000">
                                          <p:val>
                                            <p:strVal val="#ppt_x"/>
                                          </p:val>
                                        </p:tav>
                                      </p:tavLst>
                                    </p:anim>
                                    <p:anim calcmode="lin" valueType="num">
                                      <p:cBhvr additive="base">
                                        <p:cTn id="17"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500" fill="hold"/>
                                        <p:tgtEl>
                                          <p:spTgt spid="112"/>
                                        </p:tgtEl>
                                        <p:attrNameLst>
                                          <p:attrName>ppt_x</p:attrName>
                                        </p:attrNameLst>
                                      </p:cBhvr>
                                      <p:tavLst>
                                        <p:tav tm="0">
                                          <p:val>
                                            <p:strVal val="#ppt_x"/>
                                          </p:val>
                                        </p:tav>
                                        <p:tav tm="100000">
                                          <p:val>
                                            <p:strVal val="#ppt_x"/>
                                          </p:val>
                                        </p:tav>
                                      </p:tavLst>
                                    </p:anim>
                                    <p:anim calcmode="lin" valueType="num">
                                      <p:cBhvr additive="base">
                                        <p:cTn id="28"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7386" y="1"/>
            <a:ext cx="8694539" cy="735947"/>
          </a:xfrm>
        </p:spPr>
        <p:txBody>
          <a:bodyPr>
            <a:normAutofit/>
          </a:bodyPr>
          <a:lstStyle/>
          <a:p>
            <a:r>
              <a:rPr lang="zh-CN" altLang="zh-CN" sz="2800" b="1" dirty="0">
                <a:solidFill>
                  <a:srgbClr val="FFFF00"/>
                </a:solidFill>
                <a:latin typeface="微软雅黑" panose="020B0503020204020204" pitchFamily="34" charset="-122"/>
                <a:ea typeface="微软雅黑" panose="020B0503020204020204" pitchFamily="34" charset="-122"/>
              </a:rPr>
              <a:t>②</a:t>
            </a:r>
            <a:r>
              <a:rPr lang="en-US" altLang="zh-CN" sz="2800" b="1" dirty="0">
                <a:solidFill>
                  <a:srgbClr val="FFFF00"/>
                </a:solidFill>
                <a:latin typeface="微软雅黑" panose="020B0503020204020204" pitchFamily="34" charset="-122"/>
                <a:ea typeface="微软雅黑" panose="020B0503020204020204" pitchFamily="34" charset="-122"/>
              </a:rPr>
              <a:t> </a:t>
            </a:r>
            <a:r>
              <a:rPr lang="zh-CN" altLang="zh-CN" sz="2800" b="1" dirty="0">
                <a:solidFill>
                  <a:srgbClr val="FFFF00"/>
                </a:solidFill>
                <a:latin typeface="微软雅黑" panose="020B0503020204020204" pitchFamily="34" charset="-122"/>
                <a:ea typeface="微软雅黑" panose="020B0503020204020204" pitchFamily="34" charset="-122"/>
              </a:rPr>
              <a:t>布局组件</a:t>
            </a:r>
            <a:r>
              <a:rPr lang="zh-CN" altLang="zh-CN" sz="2800" b="1" dirty="0" smtClean="0">
                <a:solidFill>
                  <a:srgbClr val="FFFF00"/>
                </a:solidFill>
                <a:latin typeface="微软雅黑" panose="020B0503020204020204" pitchFamily="34" charset="-122"/>
                <a:ea typeface="微软雅黑" panose="020B0503020204020204" pitchFamily="34" charset="-122"/>
              </a:rPr>
              <a:t>设计</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81860" y="655732"/>
            <a:ext cx="8694539" cy="1052045"/>
          </a:xfrm>
        </p:spPr>
        <p:txBody>
          <a:bodyPr>
            <a:normAutofit lnSpcReduction="10000"/>
          </a:bodyPr>
          <a:lstStyle/>
          <a:p>
            <a:r>
              <a:rPr lang="zh-CN" altLang="zh-CN" sz="2400" b="1" dirty="0" smtClean="0">
                <a:solidFill>
                  <a:schemeClr val="bg1"/>
                </a:solidFill>
                <a:latin typeface="微软雅黑" panose="020B0503020204020204" pitchFamily="34" charset="-122"/>
                <a:ea typeface="微软雅黑" panose="020B0503020204020204" pitchFamily="34" charset="-122"/>
              </a:rPr>
              <a:t>音乐</a:t>
            </a:r>
            <a:r>
              <a:rPr lang="zh-CN" altLang="zh-CN" sz="2400" b="1" dirty="0">
                <a:solidFill>
                  <a:schemeClr val="bg1"/>
                </a:solidFill>
                <a:latin typeface="微软雅黑" panose="020B0503020204020204" pitchFamily="34" charset="-122"/>
                <a:ea typeface="微软雅黑" panose="020B0503020204020204" pitchFamily="34" charset="-122"/>
              </a:rPr>
              <a:t>播放器界面一共包含</a:t>
            </a:r>
            <a:r>
              <a:rPr lang="en-US" altLang="zh-CN" sz="2400" b="1" dirty="0">
                <a:solidFill>
                  <a:schemeClr val="bg1"/>
                </a:solidFill>
                <a:latin typeface="微软雅黑" panose="020B0503020204020204" pitchFamily="34" charset="-122"/>
                <a:ea typeface="微软雅黑" panose="020B0503020204020204" pitchFamily="34" charset="-122"/>
              </a:rPr>
              <a:t>4</a:t>
            </a:r>
            <a:r>
              <a:rPr lang="zh-CN" altLang="zh-CN" sz="2400" b="1" dirty="0">
                <a:solidFill>
                  <a:schemeClr val="bg1"/>
                </a:solidFill>
                <a:latin typeface="微软雅黑" panose="020B0503020204020204" pitchFamily="34" charset="-122"/>
                <a:ea typeface="微软雅黑" panose="020B0503020204020204" pitchFamily="34" charset="-122"/>
              </a:rPr>
              <a:t>个</a:t>
            </a:r>
            <a:r>
              <a:rPr lang="en-US" altLang="zh-CN" sz="2400" b="1" dirty="0">
                <a:solidFill>
                  <a:schemeClr val="bg1"/>
                </a:solidFill>
                <a:latin typeface="微软雅黑" panose="020B0503020204020204" pitchFamily="34" charset="-122"/>
                <a:ea typeface="微软雅黑" panose="020B0503020204020204" pitchFamily="34" charset="-122"/>
              </a:rPr>
              <a:t>Components(</a:t>
            </a:r>
            <a:r>
              <a:rPr lang="zh-CN" altLang="zh-CN" sz="2400" b="1" dirty="0">
                <a:solidFill>
                  <a:schemeClr val="bg1"/>
                </a:solidFill>
                <a:latin typeface="微软雅黑" panose="020B0503020204020204" pitchFamily="34" charset="-122"/>
                <a:ea typeface="微软雅黑" panose="020B0503020204020204" pitchFamily="34" charset="-122"/>
              </a:rPr>
              <a:t>组件</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zh-CN" sz="2400" b="1" dirty="0">
                <a:solidFill>
                  <a:schemeClr val="bg1"/>
                </a:solidFill>
                <a:latin typeface="微软雅黑" panose="020B0503020204020204" pitchFamily="34" charset="-122"/>
                <a:ea typeface="微软雅黑" panose="020B0503020204020204" pitchFamily="34" charset="-122"/>
              </a:rPr>
              <a:t>，这些组件分别是</a:t>
            </a:r>
            <a:r>
              <a:rPr lang="en-US" altLang="zh-CN" sz="2400" b="1" dirty="0">
                <a:solidFill>
                  <a:schemeClr val="bg1"/>
                </a:solidFill>
                <a:latin typeface="微软雅黑" panose="020B0503020204020204" pitchFamily="34" charset="-122"/>
                <a:ea typeface="微软雅黑" panose="020B0503020204020204" pitchFamily="34" charset="-122"/>
              </a:rPr>
              <a:t>Button</a:t>
            </a:r>
            <a:r>
              <a:rPr lang="zh-CN"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Player</a:t>
            </a:r>
            <a:r>
              <a:rPr lang="zh-CN"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AccelerometerSensor</a:t>
            </a:r>
            <a:r>
              <a:rPr lang="zh-CN"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TableArrangement</a:t>
            </a:r>
            <a:r>
              <a:rPr lang="zh-CN" altLang="zh-CN" sz="2400" b="1" dirty="0">
                <a:solidFill>
                  <a:schemeClr val="bg1"/>
                </a:solidFill>
                <a:latin typeface="微软雅黑" panose="020B0503020204020204" pitchFamily="34" charset="-122"/>
                <a:ea typeface="微软雅黑" panose="020B0503020204020204" pitchFamily="34" charset="-122"/>
              </a:rPr>
              <a:t>。组件清单以及属性设置见下表：</a:t>
            </a:r>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861405613"/>
              </p:ext>
            </p:extLst>
          </p:nvPr>
        </p:nvGraphicFramePr>
        <p:xfrm>
          <a:off x="833876" y="1654538"/>
          <a:ext cx="8260925" cy="5068990"/>
        </p:xfrm>
        <a:graphic>
          <a:graphicData uri="http://schemas.openxmlformats.org/drawingml/2006/table">
            <a:tbl>
              <a:tblPr>
                <a:tableStyleId>{5C22544A-7EE6-4342-B048-85BDC9FD1C3A}</a:tableStyleId>
              </a:tblPr>
              <a:tblGrid>
                <a:gridCol w="1931496"/>
                <a:gridCol w="1101860"/>
                <a:gridCol w="1464825"/>
                <a:gridCol w="1881372"/>
                <a:gridCol w="1881372"/>
              </a:tblGrid>
              <a:tr h="425268">
                <a:tc>
                  <a:txBody>
                    <a:bodyPr/>
                    <a:lstStyle/>
                    <a:p>
                      <a:pPr algn="ctr">
                        <a:lnSpc>
                          <a:spcPct val="130000"/>
                        </a:lnSpc>
                        <a:spcAft>
                          <a:spcPts val="0"/>
                        </a:spcAft>
                      </a:pPr>
                      <a:r>
                        <a:rPr lang="zh-CN" sz="1050" kern="100" dirty="0">
                          <a:effectLst/>
                        </a:rPr>
                        <a:t>组件</a:t>
                      </a:r>
                      <a:endParaRPr lang="zh-CN" sz="1050" kern="100" dirty="0">
                        <a:effectLst/>
                        <a:latin typeface="Times New Roman"/>
                        <a:ea typeface="宋体"/>
                      </a:endParaRPr>
                    </a:p>
                  </a:txBody>
                  <a:tcPr marL="56704" marR="56704" marT="0" marB="0">
                    <a:solidFill>
                      <a:schemeClr val="accent1">
                        <a:lumMod val="60000"/>
                        <a:lumOff val="40000"/>
                      </a:schemeClr>
                    </a:solidFill>
                  </a:tcPr>
                </a:tc>
                <a:tc>
                  <a:txBody>
                    <a:bodyPr/>
                    <a:lstStyle/>
                    <a:p>
                      <a:pPr algn="ctr">
                        <a:lnSpc>
                          <a:spcPct val="130000"/>
                        </a:lnSpc>
                        <a:spcAft>
                          <a:spcPts val="0"/>
                        </a:spcAft>
                      </a:pPr>
                      <a:r>
                        <a:rPr lang="zh-CN" sz="1050" kern="100">
                          <a:effectLst/>
                        </a:rPr>
                        <a:t>调色板</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ctr">
                        <a:lnSpc>
                          <a:spcPct val="130000"/>
                        </a:lnSpc>
                        <a:spcAft>
                          <a:spcPts val="0"/>
                        </a:spcAft>
                      </a:pPr>
                      <a:r>
                        <a:rPr lang="zh-CN" sz="1050" kern="100">
                          <a:effectLst/>
                        </a:rPr>
                        <a:t>命名</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ctr">
                        <a:lnSpc>
                          <a:spcPct val="130000"/>
                        </a:lnSpc>
                        <a:spcAft>
                          <a:spcPts val="0"/>
                        </a:spcAft>
                      </a:pPr>
                      <a:r>
                        <a:rPr lang="zh-CN" sz="1050" kern="100">
                          <a:effectLst/>
                        </a:rPr>
                        <a:t>属性设置</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ctr">
                        <a:lnSpc>
                          <a:spcPct val="130000"/>
                        </a:lnSpc>
                        <a:spcAft>
                          <a:spcPts val="0"/>
                        </a:spcAft>
                      </a:pPr>
                      <a:r>
                        <a:rPr lang="zh-CN" sz="1050" kern="100">
                          <a:effectLst/>
                        </a:rPr>
                        <a:t>作用</a:t>
                      </a:r>
                      <a:endParaRPr lang="zh-CN" sz="1050" kern="100">
                        <a:effectLst/>
                        <a:latin typeface="Times New Roman"/>
                        <a:ea typeface="宋体"/>
                      </a:endParaRPr>
                    </a:p>
                  </a:txBody>
                  <a:tcPr marL="56704" marR="56704" marT="0" marB="0">
                    <a:solidFill>
                      <a:schemeClr val="accent1">
                        <a:lumMod val="60000"/>
                        <a:lumOff val="40000"/>
                      </a:schemeClr>
                    </a:solidFill>
                  </a:tcPr>
                </a:tc>
              </a:tr>
              <a:tr h="901891">
                <a:tc rowSpan="3">
                  <a:txBody>
                    <a:bodyPr/>
                    <a:lstStyle/>
                    <a:p>
                      <a:pPr algn="just">
                        <a:lnSpc>
                          <a:spcPct val="130000"/>
                        </a:lnSpc>
                        <a:spcAft>
                          <a:spcPts val="0"/>
                        </a:spcAft>
                      </a:pPr>
                      <a:r>
                        <a:rPr lang="en-US" sz="1050" kern="100" dirty="0">
                          <a:effectLst/>
                        </a:rPr>
                        <a:t>Button</a:t>
                      </a:r>
                      <a:endParaRPr lang="zh-CN" sz="1050" kern="100" dirty="0">
                        <a:effectLst/>
                        <a:latin typeface="Times New Roman"/>
                        <a:ea typeface="宋体"/>
                      </a:endParaRPr>
                    </a:p>
                  </a:txBody>
                  <a:tcPr marL="56704" marR="56704" marT="0" marB="0" anchor="ctr">
                    <a:solidFill>
                      <a:schemeClr val="accent1">
                        <a:lumMod val="60000"/>
                        <a:lumOff val="40000"/>
                      </a:schemeClr>
                    </a:solidFill>
                  </a:tcPr>
                </a:tc>
                <a:tc rowSpan="3">
                  <a:txBody>
                    <a:bodyPr/>
                    <a:lstStyle/>
                    <a:p>
                      <a:pPr algn="just">
                        <a:lnSpc>
                          <a:spcPct val="130000"/>
                        </a:lnSpc>
                        <a:spcAft>
                          <a:spcPts val="0"/>
                        </a:spcAft>
                      </a:pPr>
                      <a:r>
                        <a:rPr lang="en-US" sz="1050" kern="100" dirty="0">
                          <a:effectLst/>
                        </a:rPr>
                        <a:t>User- Interface</a:t>
                      </a:r>
                      <a:endParaRPr lang="zh-CN" sz="1050" kern="100" dirty="0">
                        <a:effectLst/>
                        <a:latin typeface="Times New Roman"/>
                        <a:ea typeface="宋体"/>
                      </a:endParaRPr>
                    </a:p>
                  </a:txBody>
                  <a:tcPr marL="56704" marR="56704" marT="0" marB="0" anchor="ctr">
                    <a:solidFill>
                      <a:schemeClr val="accent1">
                        <a:lumMod val="60000"/>
                        <a:lumOff val="40000"/>
                      </a:schemeClr>
                    </a:solidFill>
                  </a:tcPr>
                </a:tc>
                <a:tc>
                  <a:txBody>
                    <a:bodyPr/>
                    <a:lstStyle/>
                    <a:p>
                      <a:pPr algn="just">
                        <a:lnSpc>
                          <a:spcPct val="130000"/>
                        </a:lnSpc>
                        <a:spcAft>
                          <a:spcPts val="0"/>
                        </a:spcAft>
                      </a:pPr>
                      <a:r>
                        <a:rPr lang="en-US" sz="1050" kern="100" dirty="0">
                          <a:effectLst/>
                        </a:rPr>
                        <a:t>start</a:t>
                      </a:r>
                      <a:endParaRPr lang="zh-CN" sz="1050" kern="100" dirty="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900" kern="100">
                          <a:effectLst/>
                        </a:rPr>
                        <a:t>Text</a:t>
                      </a:r>
                      <a:r>
                        <a:rPr lang="zh-CN" sz="900" kern="100">
                          <a:effectLst/>
                        </a:rPr>
                        <a:t>为</a:t>
                      </a:r>
                      <a:r>
                        <a:rPr lang="en-US" sz="900" kern="100">
                          <a:effectLst/>
                        </a:rPr>
                        <a:t>“</a:t>
                      </a:r>
                      <a:r>
                        <a:rPr lang="zh-CN" sz="900" kern="100">
                          <a:effectLst/>
                        </a:rPr>
                        <a:t>开始</a:t>
                      </a:r>
                      <a:r>
                        <a:rPr lang="en-US" sz="900" kern="100">
                          <a:effectLst/>
                        </a:rPr>
                        <a:t>”</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zh-CN" sz="1050" kern="100">
                          <a:effectLst/>
                        </a:rPr>
                        <a:t>调用</a:t>
                      </a:r>
                      <a:r>
                        <a:rPr lang="en-US" sz="1050" kern="100">
                          <a:effectLst/>
                        </a:rPr>
                        <a:t>Player.Start</a:t>
                      </a:r>
                      <a:r>
                        <a:rPr lang="zh-CN" sz="1050" kern="100">
                          <a:effectLst/>
                        </a:rPr>
                        <a:t>方法播放音乐</a:t>
                      </a:r>
                      <a:endParaRPr lang="zh-CN" sz="1050" kern="100">
                        <a:effectLst/>
                        <a:latin typeface="Times New Roman"/>
                        <a:ea typeface="宋体"/>
                      </a:endParaRPr>
                    </a:p>
                  </a:txBody>
                  <a:tcPr marL="56704" marR="56704" marT="0" marB="0">
                    <a:solidFill>
                      <a:schemeClr val="accent1">
                        <a:lumMod val="60000"/>
                        <a:lumOff val="40000"/>
                      </a:schemeClr>
                    </a:solidFill>
                  </a:tcPr>
                </a:tc>
              </a:tr>
              <a:tr h="901891">
                <a:tc vMerge="1">
                  <a:txBody>
                    <a:bodyPr/>
                    <a:lstStyle/>
                    <a:p>
                      <a:endParaRPr lang="zh-CN" altLang="en-US"/>
                    </a:p>
                  </a:txBody>
                  <a:tcPr/>
                </a:tc>
                <a:tc vMerge="1">
                  <a:txBody>
                    <a:bodyPr/>
                    <a:lstStyle/>
                    <a:p>
                      <a:endParaRPr lang="zh-CN" altLang="en-US"/>
                    </a:p>
                  </a:txBody>
                  <a:tcPr/>
                </a:tc>
                <a:tc>
                  <a:txBody>
                    <a:bodyPr/>
                    <a:lstStyle/>
                    <a:p>
                      <a:pPr algn="just">
                        <a:lnSpc>
                          <a:spcPct val="130000"/>
                        </a:lnSpc>
                        <a:spcAft>
                          <a:spcPts val="0"/>
                        </a:spcAft>
                      </a:pPr>
                      <a:r>
                        <a:rPr lang="en-US" sz="1050" kern="100" dirty="0">
                          <a:effectLst/>
                        </a:rPr>
                        <a:t>next</a:t>
                      </a:r>
                      <a:endParaRPr lang="zh-CN" sz="1050" kern="100" dirty="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900" kern="100" dirty="0">
                          <a:effectLst/>
                        </a:rPr>
                        <a:t>Text</a:t>
                      </a:r>
                      <a:r>
                        <a:rPr lang="zh-CN" sz="900" kern="100" dirty="0">
                          <a:effectLst/>
                        </a:rPr>
                        <a:t>为</a:t>
                      </a:r>
                      <a:r>
                        <a:rPr lang="en-US" sz="900" kern="100" dirty="0">
                          <a:effectLst/>
                        </a:rPr>
                        <a:t>“</a:t>
                      </a:r>
                      <a:r>
                        <a:rPr lang="zh-CN" sz="900" kern="100" dirty="0">
                          <a:effectLst/>
                        </a:rPr>
                        <a:t>下一首</a:t>
                      </a:r>
                      <a:r>
                        <a:rPr lang="en-US" sz="900" kern="100" dirty="0">
                          <a:effectLst/>
                        </a:rPr>
                        <a:t>”</a:t>
                      </a:r>
                      <a:endParaRPr lang="zh-CN" sz="1050" kern="100" dirty="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zh-CN" sz="1050" kern="100">
                          <a:effectLst/>
                        </a:rPr>
                        <a:t>调用</a:t>
                      </a:r>
                      <a:r>
                        <a:rPr lang="en-US" sz="1050" kern="100">
                          <a:effectLst/>
                        </a:rPr>
                        <a:t>Player.Start</a:t>
                      </a:r>
                      <a:r>
                        <a:rPr lang="zh-CN" sz="1050" kern="100">
                          <a:effectLst/>
                        </a:rPr>
                        <a:t>方法播放音乐</a:t>
                      </a:r>
                      <a:endParaRPr lang="zh-CN" sz="1050" kern="100">
                        <a:effectLst/>
                        <a:latin typeface="Times New Roman"/>
                        <a:ea typeface="宋体"/>
                      </a:endParaRPr>
                    </a:p>
                  </a:txBody>
                  <a:tcPr marL="56704" marR="56704" marT="0" marB="0">
                    <a:solidFill>
                      <a:schemeClr val="accent1">
                        <a:lumMod val="60000"/>
                        <a:lumOff val="40000"/>
                      </a:schemeClr>
                    </a:solidFill>
                  </a:tcPr>
                </a:tc>
              </a:tr>
              <a:tr h="952067">
                <a:tc vMerge="1">
                  <a:txBody>
                    <a:bodyPr/>
                    <a:lstStyle/>
                    <a:p>
                      <a:endParaRPr lang="zh-CN" altLang="en-US"/>
                    </a:p>
                  </a:txBody>
                  <a:tcPr/>
                </a:tc>
                <a:tc vMerge="1">
                  <a:txBody>
                    <a:bodyPr/>
                    <a:lstStyle/>
                    <a:p>
                      <a:endParaRPr lang="zh-CN" altLang="en-US"/>
                    </a:p>
                  </a:txBody>
                  <a:tcPr/>
                </a:tc>
                <a:tc>
                  <a:txBody>
                    <a:bodyPr/>
                    <a:lstStyle/>
                    <a:p>
                      <a:pPr algn="just">
                        <a:lnSpc>
                          <a:spcPct val="130000"/>
                        </a:lnSpc>
                        <a:spcAft>
                          <a:spcPts val="0"/>
                        </a:spcAft>
                      </a:pPr>
                      <a:r>
                        <a:rPr lang="en-US" sz="1050" kern="100">
                          <a:effectLst/>
                        </a:rPr>
                        <a:t>stop</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900" kern="100" dirty="0">
                          <a:effectLst/>
                        </a:rPr>
                        <a:t>Text</a:t>
                      </a:r>
                      <a:r>
                        <a:rPr lang="zh-CN" sz="900" kern="100" dirty="0">
                          <a:effectLst/>
                        </a:rPr>
                        <a:t>为</a:t>
                      </a:r>
                      <a:r>
                        <a:rPr lang="en-US" sz="900" kern="100" dirty="0">
                          <a:effectLst/>
                        </a:rPr>
                        <a:t>“</a:t>
                      </a:r>
                      <a:r>
                        <a:rPr lang="zh-CN" sz="900" kern="100" dirty="0">
                          <a:effectLst/>
                        </a:rPr>
                        <a:t>停止</a:t>
                      </a:r>
                      <a:r>
                        <a:rPr lang="en-US" sz="900" kern="100" dirty="0">
                          <a:effectLst/>
                        </a:rPr>
                        <a:t>”</a:t>
                      </a:r>
                      <a:endParaRPr lang="zh-CN" sz="1050" kern="100" dirty="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zh-CN" sz="1050" kern="100">
                          <a:effectLst/>
                        </a:rPr>
                        <a:t>调用</a:t>
                      </a:r>
                      <a:r>
                        <a:rPr lang="en-US" sz="1050" kern="100">
                          <a:effectLst/>
                        </a:rPr>
                        <a:t>Player.Stop</a:t>
                      </a:r>
                      <a:r>
                        <a:rPr lang="zh-CN" sz="1050" kern="100">
                          <a:effectLst/>
                        </a:rPr>
                        <a:t>方法播放音乐</a:t>
                      </a:r>
                      <a:endParaRPr lang="zh-CN" sz="1050" kern="100">
                        <a:effectLst/>
                        <a:latin typeface="Times New Roman"/>
                        <a:ea typeface="宋体"/>
                      </a:endParaRPr>
                    </a:p>
                  </a:txBody>
                  <a:tcPr marL="56704" marR="56704" marT="0" marB="0">
                    <a:solidFill>
                      <a:schemeClr val="accent1">
                        <a:lumMod val="60000"/>
                        <a:lumOff val="40000"/>
                      </a:schemeClr>
                    </a:solidFill>
                  </a:tcPr>
                </a:tc>
              </a:tr>
              <a:tr h="477207">
                <a:tc>
                  <a:txBody>
                    <a:bodyPr/>
                    <a:lstStyle/>
                    <a:p>
                      <a:pPr algn="just">
                        <a:lnSpc>
                          <a:spcPct val="130000"/>
                        </a:lnSpc>
                        <a:spcAft>
                          <a:spcPts val="0"/>
                        </a:spcAft>
                      </a:pPr>
                      <a:r>
                        <a:rPr lang="en-US" sz="1050" kern="100">
                          <a:effectLst/>
                        </a:rPr>
                        <a:t>Player</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1050" kern="100">
                          <a:effectLst/>
                        </a:rPr>
                        <a:t>Media</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1050" kern="100">
                          <a:effectLst/>
                        </a:rPr>
                        <a:t>Player1</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1050" kern="100" dirty="0">
                          <a:effectLst/>
                        </a:rPr>
                        <a:t> </a:t>
                      </a:r>
                      <a:endParaRPr lang="zh-CN" sz="1050" kern="100" dirty="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zh-CN" sz="1050" kern="100" dirty="0">
                          <a:effectLst/>
                        </a:rPr>
                        <a:t>用于音乐音频输出</a:t>
                      </a:r>
                      <a:endParaRPr lang="zh-CN" sz="1050" kern="100" dirty="0">
                        <a:effectLst/>
                        <a:latin typeface="Times New Roman"/>
                        <a:ea typeface="宋体"/>
                      </a:endParaRPr>
                    </a:p>
                  </a:txBody>
                  <a:tcPr marL="56704" marR="56704" marT="0" marB="0">
                    <a:solidFill>
                      <a:schemeClr val="accent1">
                        <a:lumMod val="60000"/>
                        <a:lumOff val="40000"/>
                      </a:schemeClr>
                    </a:solidFill>
                  </a:tcPr>
                </a:tc>
              </a:tr>
              <a:tr h="908727">
                <a:tc>
                  <a:txBody>
                    <a:bodyPr/>
                    <a:lstStyle/>
                    <a:p>
                      <a:pPr algn="just">
                        <a:lnSpc>
                          <a:spcPct val="130000"/>
                        </a:lnSpc>
                        <a:spcAft>
                          <a:spcPts val="0"/>
                        </a:spcAft>
                      </a:pPr>
                      <a:r>
                        <a:rPr lang="en-US" sz="1050" kern="100">
                          <a:effectLst/>
                        </a:rPr>
                        <a:t>TableArrangement</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1050" kern="100">
                          <a:effectLst/>
                        </a:rPr>
                        <a:t>Layout</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1050" kern="100">
                          <a:effectLst/>
                        </a:rPr>
                        <a:t>TA1</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en-US" sz="1050" kern="100">
                          <a:effectLst/>
                        </a:rPr>
                        <a:t>Column</a:t>
                      </a:r>
                      <a:r>
                        <a:rPr lang="zh-CN" sz="1050" kern="100">
                          <a:effectLst/>
                        </a:rPr>
                        <a:t>为</a:t>
                      </a:r>
                      <a:r>
                        <a:rPr lang="en-US" sz="1050" kern="100">
                          <a:effectLst/>
                        </a:rPr>
                        <a:t>3</a:t>
                      </a:r>
                      <a:endParaRPr lang="zh-CN" sz="1050" kern="100">
                        <a:effectLst/>
                      </a:endParaRPr>
                    </a:p>
                    <a:p>
                      <a:pPr algn="just">
                        <a:lnSpc>
                          <a:spcPct val="130000"/>
                        </a:lnSpc>
                        <a:spcAft>
                          <a:spcPts val="0"/>
                        </a:spcAft>
                      </a:pPr>
                      <a:r>
                        <a:rPr lang="en-US" sz="1050" kern="100">
                          <a:effectLst/>
                        </a:rPr>
                        <a:t>Rows</a:t>
                      </a:r>
                      <a:r>
                        <a:rPr lang="zh-CN" sz="1050" kern="100">
                          <a:effectLst/>
                        </a:rPr>
                        <a:t>为</a:t>
                      </a:r>
                      <a:r>
                        <a:rPr lang="en-US" sz="1050" kern="100">
                          <a:effectLst/>
                        </a:rPr>
                        <a:t>2</a:t>
                      </a:r>
                      <a:endParaRPr lang="zh-CN" sz="1050" kern="100">
                        <a:effectLst/>
                        <a:latin typeface="Times New Roman"/>
                        <a:ea typeface="宋体"/>
                      </a:endParaRPr>
                    </a:p>
                  </a:txBody>
                  <a:tcPr marL="56704" marR="56704" marT="0" marB="0">
                    <a:solidFill>
                      <a:schemeClr val="accent1">
                        <a:lumMod val="60000"/>
                        <a:lumOff val="40000"/>
                      </a:schemeClr>
                    </a:solidFill>
                  </a:tcPr>
                </a:tc>
                <a:tc>
                  <a:txBody>
                    <a:bodyPr/>
                    <a:lstStyle/>
                    <a:p>
                      <a:pPr algn="just">
                        <a:lnSpc>
                          <a:spcPct val="130000"/>
                        </a:lnSpc>
                        <a:spcAft>
                          <a:spcPts val="0"/>
                        </a:spcAft>
                      </a:pPr>
                      <a:r>
                        <a:rPr lang="zh-CN" sz="1050" kern="100" dirty="0">
                          <a:effectLst/>
                        </a:rPr>
                        <a:t>布局排版</a:t>
                      </a:r>
                      <a:endParaRPr lang="zh-CN" sz="1050" kern="100" dirty="0">
                        <a:effectLst/>
                        <a:latin typeface="Times New Roman"/>
                        <a:ea typeface="宋体"/>
                      </a:endParaRPr>
                    </a:p>
                  </a:txBody>
                  <a:tcPr marL="56704" marR="56704" marT="0" marB="0">
                    <a:solidFill>
                      <a:schemeClr val="accent1">
                        <a:lumMod val="60000"/>
                        <a:lumOff val="40000"/>
                      </a:schemeClr>
                    </a:solidFill>
                  </a:tcPr>
                </a:tc>
              </a:tr>
              <a:tr h="501939">
                <a:tc>
                  <a:txBody>
                    <a:bodyPr/>
                    <a:lstStyle/>
                    <a:p>
                      <a:pPr algn="just">
                        <a:lnSpc>
                          <a:spcPct val="130000"/>
                        </a:lnSpc>
                        <a:spcAft>
                          <a:spcPts val="0"/>
                        </a:spcAft>
                      </a:pPr>
                      <a:r>
                        <a:rPr lang="en-US" sz="1050" kern="100">
                          <a:effectLst/>
                        </a:rPr>
                        <a:t>AccelerometerSensor</a:t>
                      </a:r>
                      <a:endParaRPr lang="zh-CN" sz="1050" kern="100">
                        <a:effectLst/>
                        <a:latin typeface="Times New Roman"/>
                        <a:ea typeface="宋体"/>
                      </a:endParaRPr>
                    </a:p>
                  </a:txBody>
                  <a:tcPr marL="56704" marR="56704" marT="0" marB="0" anchor="ctr">
                    <a:solidFill>
                      <a:schemeClr val="accent1">
                        <a:lumMod val="60000"/>
                        <a:lumOff val="40000"/>
                      </a:schemeClr>
                    </a:solidFill>
                  </a:tcPr>
                </a:tc>
                <a:tc>
                  <a:txBody>
                    <a:bodyPr/>
                    <a:lstStyle/>
                    <a:p>
                      <a:pPr algn="just">
                        <a:lnSpc>
                          <a:spcPct val="130000"/>
                        </a:lnSpc>
                        <a:spcAft>
                          <a:spcPts val="0"/>
                        </a:spcAft>
                      </a:pPr>
                      <a:r>
                        <a:rPr lang="en-US" sz="1050" kern="100">
                          <a:effectLst/>
                        </a:rPr>
                        <a:t>Sensors</a:t>
                      </a:r>
                      <a:endParaRPr lang="zh-CN" sz="1050" kern="100">
                        <a:effectLst/>
                        <a:latin typeface="Times New Roman"/>
                        <a:ea typeface="宋体"/>
                      </a:endParaRPr>
                    </a:p>
                  </a:txBody>
                  <a:tcPr marL="56704" marR="56704" marT="0" marB="0" anchor="ctr">
                    <a:solidFill>
                      <a:schemeClr val="accent1">
                        <a:lumMod val="60000"/>
                        <a:lumOff val="40000"/>
                      </a:schemeClr>
                    </a:solidFill>
                  </a:tcPr>
                </a:tc>
                <a:tc>
                  <a:txBody>
                    <a:bodyPr/>
                    <a:lstStyle/>
                    <a:p>
                      <a:pPr algn="just">
                        <a:lnSpc>
                          <a:spcPct val="130000"/>
                        </a:lnSpc>
                        <a:spcAft>
                          <a:spcPts val="0"/>
                        </a:spcAft>
                      </a:pPr>
                      <a:r>
                        <a:rPr lang="en-US" sz="1050" kern="100">
                          <a:effectLst/>
                        </a:rPr>
                        <a:t>ASensor1</a:t>
                      </a:r>
                      <a:endParaRPr lang="zh-CN" sz="1050" kern="100">
                        <a:effectLst/>
                        <a:latin typeface="Times New Roman"/>
                        <a:ea typeface="宋体"/>
                      </a:endParaRPr>
                    </a:p>
                  </a:txBody>
                  <a:tcPr marL="56704" marR="56704" marT="0" marB="0" anchor="ctr">
                    <a:solidFill>
                      <a:schemeClr val="accent1">
                        <a:lumMod val="60000"/>
                        <a:lumOff val="40000"/>
                      </a:schemeClr>
                    </a:solidFill>
                  </a:tcPr>
                </a:tc>
                <a:tc>
                  <a:txBody>
                    <a:bodyPr/>
                    <a:lstStyle/>
                    <a:p>
                      <a:pPr algn="just">
                        <a:lnSpc>
                          <a:spcPct val="130000"/>
                        </a:lnSpc>
                        <a:spcAft>
                          <a:spcPts val="0"/>
                        </a:spcAft>
                      </a:pPr>
                      <a:r>
                        <a:rPr lang="en-US" sz="1050" kern="100">
                          <a:effectLst/>
                        </a:rPr>
                        <a:t> </a:t>
                      </a:r>
                      <a:endParaRPr lang="zh-CN" sz="1050" kern="100">
                        <a:effectLst/>
                        <a:latin typeface="Times New Roman"/>
                        <a:ea typeface="宋体"/>
                      </a:endParaRPr>
                    </a:p>
                  </a:txBody>
                  <a:tcPr marL="56704" marR="56704" marT="0" marB="0" anchor="ctr">
                    <a:solidFill>
                      <a:schemeClr val="accent1">
                        <a:lumMod val="60000"/>
                        <a:lumOff val="40000"/>
                      </a:schemeClr>
                    </a:solidFill>
                  </a:tcPr>
                </a:tc>
                <a:tc>
                  <a:txBody>
                    <a:bodyPr/>
                    <a:lstStyle/>
                    <a:p>
                      <a:pPr algn="just">
                        <a:lnSpc>
                          <a:spcPct val="130000"/>
                        </a:lnSpc>
                        <a:spcAft>
                          <a:spcPts val="0"/>
                        </a:spcAft>
                      </a:pPr>
                      <a:r>
                        <a:rPr lang="zh-CN" sz="1050" kern="100" dirty="0">
                          <a:effectLst/>
                        </a:rPr>
                        <a:t>摇晃设备时播放音乐</a:t>
                      </a:r>
                      <a:endParaRPr lang="zh-CN" sz="1050" kern="100" dirty="0">
                        <a:effectLst/>
                        <a:latin typeface="Times New Roman"/>
                        <a:ea typeface="宋体"/>
                      </a:endParaRPr>
                    </a:p>
                  </a:txBody>
                  <a:tcPr marL="56704" marR="56704" marT="0" marB="0" anchor="ctr">
                    <a:solidFill>
                      <a:schemeClr val="accent1">
                        <a:lumMod val="60000"/>
                        <a:lumOff val="40000"/>
                      </a:schemeClr>
                    </a:solidFill>
                  </a:tcPr>
                </a:tc>
              </a:tr>
            </a:tbl>
          </a:graphicData>
        </a:graphic>
      </p:graphicFrame>
    </p:spTree>
    <p:extLst>
      <p:ext uri="{BB962C8B-B14F-4D97-AF65-F5344CB8AC3E}">
        <p14:creationId xmlns:p14="http://schemas.microsoft.com/office/powerpoint/2010/main" val="567939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043" y="365125"/>
            <a:ext cx="8694539" cy="710640"/>
          </a:xfrm>
        </p:spPr>
        <p:txBody>
          <a:bodyPr>
            <a:normAutofit/>
          </a:bodyPr>
          <a:lstStyle/>
          <a:p>
            <a:r>
              <a:rPr lang="zh-CN" altLang="en-US" sz="2800" b="1" dirty="0">
                <a:solidFill>
                  <a:srgbClr val="FFFF00"/>
                </a:solidFill>
              </a:rPr>
              <a:t>设置屏幕</a:t>
            </a:r>
            <a:r>
              <a:rPr lang="zh-CN" altLang="en-US" sz="2800" b="1" dirty="0" smtClean="0">
                <a:solidFill>
                  <a:srgbClr val="FFFF00"/>
                </a:solidFill>
              </a:rPr>
              <a:t>属性</a:t>
            </a:r>
            <a:endParaRPr lang="zh-CN" altLang="en-US" sz="2800" b="1" dirty="0">
              <a:solidFill>
                <a:srgbClr val="FFFF00"/>
              </a:solidFill>
            </a:endParaRPr>
          </a:p>
        </p:txBody>
      </p:sp>
      <p:sp>
        <p:nvSpPr>
          <p:cNvPr id="3" name="内容占位符 2"/>
          <p:cNvSpPr>
            <a:spLocks noGrp="1"/>
          </p:cNvSpPr>
          <p:nvPr>
            <p:ph idx="1"/>
          </p:nvPr>
        </p:nvSpPr>
        <p:spPr>
          <a:xfrm>
            <a:off x="681925" y="1516343"/>
            <a:ext cx="8694539" cy="4351338"/>
          </a:xfrm>
        </p:spPr>
        <p:txBody>
          <a:bodyPr/>
          <a:lstStyle/>
          <a:p>
            <a:r>
              <a:rPr lang="zh-CN" altLang="en-US" sz="2400" b="1" dirty="0" smtClean="0">
                <a:solidFill>
                  <a:schemeClr val="bg1"/>
                </a:solidFill>
              </a:rPr>
              <a:t>设置</a:t>
            </a:r>
            <a:r>
              <a:rPr lang="zh-CN" altLang="en-US" sz="2400" b="1" dirty="0">
                <a:solidFill>
                  <a:schemeClr val="bg1"/>
                </a:solidFill>
              </a:rPr>
              <a:t>项目的标题为“音乐播放器”，背景图片为“</a:t>
            </a:r>
            <a:r>
              <a:rPr lang="en-US" altLang="zh-CN" sz="2400" b="1" dirty="0">
                <a:solidFill>
                  <a:schemeClr val="bg1"/>
                </a:solidFill>
              </a:rPr>
              <a:t>back.jpg”</a:t>
            </a:r>
            <a:r>
              <a:rPr lang="zh-CN" altLang="en-US" sz="2400" b="1" dirty="0" smtClean="0">
                <a:solidFill>
                  <a:schemeClr val="bg1"/>
                </a:solidFill>
              </a:rPr>
              <a:t>。</a:t>
            </a:r>
            <a:endParaRPr lang="en-US" altLang="zh-CN" sz="2400" b="1" dirty="0" smtClean="0">
              <a:solidFill>
                <a:schemeClr val="bg1"/>
              </a:solidFill>
            </a:endParaRPr>
          </a:p>
          <a:p>
            <a:r>
              <a:rPr lang="zh-CN" altLang="en-US" sz="2400" b="1" dirty="0" smtClean="0">
                <a:solidFill>
                  <a:schemeClr val="bg1"/>
                </a:solidFill>
              </a:rPr>
              <a:t>在</a:t>
            </a:r>
            <a:r>
              <a:rPr lang="zh-CN" altLang="en-US" sz="2400" b="1" dirty="0">
                <a:solidFill>
                  <a:schemeClr val="bg1"/>
                </a:solidFill>
              </a:rPr>
              <a:t>选中“</a:t>
            </a:r>
            <a:r>
              <a:rPr lang="en-US" altLang="zh-CN" sz="2400" b="1" dirty="0">
                <a:solidFill>
                  <a:schemeClr val="bg1"/>
                </a:solidFill>
              </a:rPr>
              <a:t>Screen1”</a:t>
            </a:r>
            <a:r>
              <a:rPr lang="zh-CN" altLang="en-US" sz="2400" b="1" dirty="0">
                <a:solidFill>
                  <a:schemeClr val="bg1"/>
                </a:solidFill>
              </a:rPr>
              <a:t>的状态下，点击右侧的“</a:t>
            </a:r>
            <a:r>
              <a:rPr lang="en-US" altLang="zh-CN" sz="2400" b="1" dirty="0">
                <a:solidFill>
                  <a:schemeClr val="bg1"/>
                </a:solidFill>
              </a:rPr>
              <a:t>Properties”</a:t>
            </a:r>
            <a:r>
              <a:rPr lang="zh-CN" altLang="en-US" sz="2400" b="1" dirty="0">
                <a:solidFill>
                  <a:schemeClr val="bg1"/>
                </a:solidFill>
              </a:rPr>
              <a:t>窗格中的“</a:t>
            </a:r>
            <a:r>
              <a:rPr lang="en-US" altLang="zh-CN" sz="2400" b="1" dirty="0" err="1">
                <a:solidFill>
                  <a:schemeClr val="bg1"/>
                </a:solidFill>
              </a:rPr>
              <a:t>BackgroundImage</a:t>
            </a:r>
            <a:r>
              <a:rPr lang="en-US" altLang="zh-CN" sz="2400" b="1" dirty="0">
                <a:solidFill>
                  <a:schemeClr val="bg1"/>
                </a:solidFill>
              </a:rPr>
              <a:t>”</a:t>
            </a:r>
            <a:r>
              <a:rPr lang="zh-CN" altLang="en-US" sz="2400" b="1" dirty="0">
                <a:solidFill>
                  <a:schemeClr val="bg1"/>
                </a:solidFill>
              </a:rPr>
              <a:t>下设置区</a:t>
            </a:r>
            <a:r>
              <a:rPr lang="zh-CN" altLang="en-US" sz="2400" b="1" dirty="0" smtClean="0">
                <a:solidFill>
                  <a:schemeClr val="bg1"/>
                </a:solidFill>
              </a:rPr>
              <a:t>，</a:t>
            </a:r>
            <a:endParaRPr lang="en-US" altLang="zh-CN" sz="2400" b="1" dirty="0" smtClean="0">
              <a:solidFill>
                <a:schemeClr val="bg1"/>
              </a:solidFill>
            </a:endParaRPr>
          </a:p>
          <a:p>
            <a:r>
              <a:rPr lang="zh-CN" altLang="en-US" sz="2400" b="1" dirty="0" smtClean="0">
                <a:solidFill>
                  <a:schemeClr val="bg1"/>
                </a:solidFill>
              </a:rPr>
              <a:t>单击</a:t>
            </a:r>
            <a:r>
              <a:rPr lang="zh-CN" altLang="en-US" sz="2400" b="1" dirty="0">
                <a:solidFill>
                  <a:schemeClr val="bg1"/>
                </a:solidFill>
              </a:rPr>
              <a:t>“</a:t>
            </a:r>
            <a:r>
              <a:rPr lang="en-US" altLang="zh-CN" sz="2400" b="1" dirty="0">
                <a:solidFill>
                  <a:schemeClr val="bg1"/>
                </a:solidFill>
              </a:rPr>
              <a:t>Upload File”</a:t>
            </a:r>
            <a:r>
              <a:rPr lang="zh-CN" altLang="en-US" sz="2400" b="1" dirty="0">
                <a:solidFill>
                  <a:schemeClr val="bg1"/>
                </a:solidFill>
              </a:rPr>
              <a:t>按钮，按提示选择相应的图片文件为“</a:t>
            </a:r>
            <a:r>
              <a:rPr lang="en-US" altLang="zh-CN" sz="2400" b="1" dirty="0">
                <a:solidFill>
                  <a:schemeClr val="bg1"/>
                </a:solidFill>
              </a:rPr>
              <a:t>back.jpg”</a:t>
            </a:r>
            <a:r>
              <a:rPr lang="zh-CN" altLang="en-US" sz="2400" b="1" dirty="0" smtClean="0">
                <a:solidFill>
                  <a:schemeClr val="bg1"/>
                </a:solidFill>
              </a:rPr>
              <a:t>，</a:t>
            </a:r>
            <a:endParaRPr lang="en-US" altLang="zh-CN" sz="2400" b="1" dirty="0" smtClean="0">
              <a:solidFill>
                <a:schemeClr val="bg1"/>
              </a:solidFill>
            </a:endParaRPr>
          </a:p>
          <a:p>
            <a:r>
              <a:rPr lang="zh-CN" altLang="en-US" sz="2400" b="1" dirty="0" smtClean="0">
                <a:solidFill>
                  <a:schemeClr val="bg1"/>
                </a:solidFill>
              </a:rPr>
              <a:t>单击</a:t>
            </a:r>
            <a:r>
              <a:rPr lang="zh-CN" altLang="en-US" sz="2400" b="1" dirty="0">
                <a:solidFill>
                  <a:schemeClr val="bg1"/>
                </a:solidFill>
              </a:rPr>
              <a:t>“</a:t>
            </a:r>
            <a:r>
              <a:rPr lang="en-US" altLang="zh-CN" sz="2400" b="1" dirty="0">
                <a:solidFill>
                  <a:schemeClr val="bg1"/>
                </a:solidFill>
              </a:rPr>
              <a:t>OK”</a:t>
            </a:r>
            <a:r>
              <a:rPr lang="zh-CN" altLang="en-US" sz="2400" b="1" dirty="0">
                <a:solidFill>
                  <a:schemeClr val="bg1"/>
                </a:solidFill>
              </a:rPr>
              <a:t>；然后再点击标题“</a:t>
            </a:r>
            <a:r>
              <a:rPr lang="en-US" altLang="zh-CN" sz="2400" b="1" dirty="0">
                <a:solidFill>
                  <a:schemeClr val="bg1"/>
                </a:solidFill>
              </a:rPr>
              <a:t>Title”</a:t>
            </a:r>
            <a:r>
              <a:rPr lang="zh-CN" altLang="en-US" sz="2400" b="1" dirty="0">
                <a:solidFill>
                  <a:schemeClr val="bg1"/>
                </a:solidFill>
              </a:rPr>
              <a:t>下设置区</a:t>
            </a:r>
            <a:r>
              <a:rPr lang="zh-CN" altLang="en-US" sz="2400" b="1" dirty="0" smtClean="0">
                <a:solidFill>
                  <a:schemeClr val="bg1"/>
                </a:solidFill>
              </a:rPr>
              <a:t>，</a:t>
            </a:r>
            <a:endParaRPr lang="en-US" altLang="zh-CN" sz="2400" b="1" dirty="0" smtClean="0">
              <a:solidFill>
                <a:schemeClr val="bg1"/>
              </a:solidFill>
            </a:endParaRPr>
          </a:p>
          <a:p>
            <a:r>
              <a:rPr lang="zh-CN" altLang="en-US" sz="2400" b="1" dirty="0" smtClean="0">
                <a:solidFill>
                  <a:schemeClr val="bg1"/>
                </a:solidFill>
              </a:rPr>
              <a:t>输入</a:t>
            </a:r>
            <a:r>
              <a:rPr lang="zh-CN" altLang="en-US" sz="2400" b="1" dirty="0">
                <a:solidFill>
                  <a:schemeClr val="bg1"/>
                </a:solidFill>
              </a:rPr>
              <a:t>“音乐播放器”</a:t>
            </a:r>
            <a:r>
              <a:rPr lang="zh-CN" altLang="en-US" sz="2400" b="1" dirty="0" smtClean="0">
                <a:solidFill>
                  <a:schemeClr val="bg1"/>
                </a:solidFill>
              </a:rPr>
              <a:t>；</a:t>
            </a:r>
            <a:endParaRPr lang="en-US" altLang="zh-CN" sz="2400" b="1" dirty="0" smtClean="0">
              <a:solidFill>
                <a:schemeClr val="bg1"/>
              </a:solidFill>
            </a:endParaRPr>
          </a:p>
          <a:p>
            <a:r>
              <a:rPr lang="zh-CN" altLang="en-US" sz="2400" b="1" dirty="0" smtClean="0">
                <a:solidFill>
                  <a:schemeClr val="bg1"/>
                </a:solidFill>
              </a:rPr>
              <a:t>点击</a:t>
            </a:r>
            <a:r>
              <a:rPr lang="zh-CN" altLang="en-US" sz="2400" b="1" dirty="0">
                <a:solidFill>
                  <a:schemeClr val="bg1"/>
                </a:solidFill>
              </a:rPr>
              <a:t>“</a:t>
            </a:r>
            <a:r>
              <a:rPr lang="en-US" altLang="zh-CN" sz="2400" b="1" dirty="0" err="1">
                <a:solidFill>
                  <a:schemeClr val="bg1"/>
                </a:solidFill>
              </a:rPr>
              <a:t>AlignHorizontal</a:t>
            </a:r>
            <a:r>
              <a:rPr lang="en-US" altLang="zh-CN" sz="2400" b="1" dirty="0">
                <a:solidFill>
                  <a:schemeClr val="bg1"/>
                </a:solidFill>
              </a:rPr>
              <a:t>”</a:t>
            </a:r>
            <a:r>
              <a:rPr lang="zh-CN" altLang="en-US" sz="2400" b="1" dirty="0">
                <a:solidFill>
                  <a:schemeClr val="bg1"/>
                </a:solidFill>
              </a:rPr>
              <a:t>设置按钮</a:t>
            </a:r>
            <a:r>
              <a:rPr lang="zh-CN" altLang="en-US" sz="2400" b="1" dirty="0" smtClean="0">
                <a:solidFill>
                  <a:schemeClr val="bg1"/>
                </a:solidFill>
              </a:rPr>
              <a:t>，</a:t>
            </a:r>
            <a:endParaRPr lang="en-US" altLang="zh-CN" sz="2400" b="1" dirty="0" smtClean="0">
              <a:solidFill>
                <a:schemeClr val="bg1"/>
              </a:solidFill>
            </a:endParaRPr>
          </a:p>
          <a:p>
            <a:r>
              <a:rPr lang="zh-CN" altLang="en-US" sz="2400" b="1" dirty="0" smtClean="0">
                <a:solidFill>
                  <a:schemeClr val="bg1"/>
                </a:solidFill>
              </a:rPr>
              <a:t>选择</a:t>
            </a:r>
            <a:r>
              <a:rPr lang="zh-CN" altLang="en-US" sz="2400" b="1" dirty="0">
                <a:solidFill>
                  <a:schemeClr val="bg1"/>
                </a:solidFill>
              </a:rPr>
              <a:t>“</a:t>
            </a:r>
            <a:r>
              <a:rPr lang="en-US" altLang="zh-CN" sz="2400" b="1" dirty="0">
                <a:solidFill>
                  <a:schemeClr val="bg1"/>
                </a:solidFill>
              </a:rPr>
              <a:t>Center”</a:t>
            </a:r>
            <a:r>
              <a:rPr lang="zh-CN" altLang="en-US" sz="2400" b="1" dirty="0">
                <a:solidFill>
                  <a:schemeClr val="bg1"/>
                </a:solidFill>
              </a:rPr>
              <a:t>，使屏幕上的组件居中。</a:t>
            </a:r>
          </a:p>
          <a:p>
            <a:endParaRPr lang="zh-CN" altLang="en-US" dirty="0"/>
          </a:p>
        </p:txBody>
      </p:sp>
      <p:pic>
        <p:nvPicPr>
          <p:cNvPr id="9218" name="图片 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450"/>
            <a:ext cx="1008062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6668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18"/>
                                        </p:tgtEl>
                                        <p:attrNameLst>
                                          <p:attrName>style.visibility</p:attrName>
                                        </p:attrNameLst>
                                      </p:cBhvr>
                                      <p:to>
                                        <p:strVal val="visible"/>
                                      </p:to>
                                    </p:set>
                                    <p:animEffect transition="in" filter="fade">
                                      <p:cBhvr>
                                        <p:cTn id="4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043" y="365126"/>
            <a:ext cx="8694539" cy="522380"/>
          </a:xfrm>
        </p:spPr>
        <p:txBody>
          <a:bodyPr>
            <a:normAutofit/>
          </a:bodyPr>
          <a:lstStyle/>
          <a:p>
            <a:pPr lvl="0"/>
            <a:r>
              <a:rPr lang="zh-CN" altLang="zh-CN" sz="2800" b="1" dirty="0">
                <a:solidFill>
                  <a:srgbClr val="FFFF00"/>
                </a:solidFill>
              </a:rPr>
              <a:t>布局组件的</a:t>
            </a:r>
            <a:r>
              <a:rPr lang="zh-CN" altLang="zh-CN" sz="2800" b="1" dirty="0" smtClean="0">
                <a:solidFill>
                  <a:srgbClr val="FFFF00"/>
                </a:solidFill>
              </a:rPr>
              <a:t>设计</a:t>
            </a:r>
            <a:endParaRPr lang="zh-CN" altLang="en-US" sz="2800" b="1" dirty="0">
              <a:solidFill>
                <a:srgbClr val="FFFF00"/>
              </a:solidFill>
            </a:endParaRPr>
          </a:p>
        </p:txBody>
      </p:sp>
      <p:sp>
        <p:nvSpPr>
          <p:cNvPr id="3" name="内容占位符 2"/>
          <p:cNvSpPr>
            <a:spLocks noGrp="1"/>
          </p:cNvSpPr>
          <p:nvPr>
            <p:ph idx="1"/>
          </p:nvPr>
        </p:nvSpPr>
        <p:spPr>
          <a:xfrm>
            <a:off x="88946" y="897779"/>
            <a:ext cx="9276399" cy="1132728"/>
          </a:xfrm>
        </p:spPr>
        <p:txBody>
          <a:bodyPr>
            <a:normAutofit fontScale="92500" lnSpcReduction="20000"/>
          </a:bodyPr>
          <a:lstStyle/>
          <a:p>
            <a:r>
              <a:rPr lang="zh-CN" altLang="zh-CN" sz="2400" b="1" dirty="0" smtClean="0">
                <a:solidFill>
                  <a:schemeClr val="bg1"/>
                </a:solidFill>
              </a:rPr>
              <a:t>首先</a:t>
            </a:r>
            <a:r>
              <a:rPr lang="zh-CN" altLang="zh-CN" sz="2400" b="1" dirty="0">
                <a:solidFill>
                  <a:schemeClr val="bg1"/>
                </a:solidFill>
              </a:rPr>
              <a:t>，从</a:t>
            </a:r>
            <a:r>
              <a:rPr lang="en-US" altLang="zh-CN" sz="2400" b="1" dirty="0">
                <a:solidFill>
                  <a:schemeClr val="bg1"/>
                </a:solidFill>
              </a:rPr>
              <a:t>Palette</a:t>
            </a:r>
            <a:r>
              <a:rPr lang="zh-CN" altLang="zh-CN" sz="2400" b="1" dirty="0">
                <a:solidFill>
                  <a:schemeClr val="bg1"/>
                </a:solidFill>
              </a:rPr>
              <a:t>（调色板）中选择“</a:t>
            </a:r>
            <a:r>
              <a:rPr lang="en-US" altLang="zh-CN" sz="2400" b="1" dirty="0">
                <a:solidFill>
                  <a:schemeClr val="bg1"/>
                </a:solidFill>
              </a:rPr>
              <a:t>Layout</a:t>
            </a:r>
            <a:r>
              <a:rPr lang="zh-CN" altLang="zh-CN" sz="2400" b="1" dirty="0">
                <a:solidFill>
                  <a:schemeClr val="bg1"/>
                </a:solidFill>
              </a:rPr>
              <a:t>”选项，选择“</a:t>
            </a:r>
            <a:r>
              <a:rPr lang="en-US" altLang="zh-CN" sz="2400" b="1" dirty="0" err="1">
                <a:solidFill>
                  <a:schemeClr val="bg1"/>
                </a:solidFill>
              </a:rPr>
              <a:t>TableArrangement</a:t>
            </a:r>
            <a:r>
              <a:rPr lang="zh-CN" altLang="zh-CN" sz="2400" b="1" dirty="0">
                <a:solidFill>
                  <a:schemeClr val="bg1"/>
                </a:solidFill>
              </a:rPr>
              <a:t>”拖动至窗口中部的</a:t>
            </a:r>
            <a:r>
              <a:rPr lang="en-US" altLang="zh-CN" sz="2400" b="1" dirty="0">
                <a:solidFill>
                  <a:schemeClr val="bg1"/>
                </a:solidFill>
              </a:rPr>
              <a:t>Viewer</a:t>
            </a:r>
            <a:r>
              <a:rPr lang="zh-CN" altLang="zh-CN" sz="2400" b="1" dirty="0">
                <a:solidFill>
                  <a:schemeClr val="bg1"/>
                </a:solidFill>
              </a:rPr>
              <a:t>（指示器）中，并且重名组件名为“</a:t>
            </a:r>
            <a:r>
              <a:rPr lang="en-US" altLang="zh-CN" sz="2400" b="1" dirty="0">
                <a:solidFill>
                  <a:schemeClr val="bg1"/>
                </a:solidFill>
              </a:rPr>
              <a:t>TA1</a:t>
            </a:r>
            <a:r>
              <a:rPr lang="zh-CN" altLang="zh-CN" sz="2400" b="1" dirty="0">
                <a:solidFill>
                  <a:schemeClr val="bg1"/>
                </a:solidFill>
              </a:rPr>
              <a:t>”，设置该组件中排列方式为一行三列（</a:t>
            </a:r>
            <a:r>
              <a:rPr lang="en-US" altLang="zh-CN" sz="2400" b="1" dirty="0">
                <a:solidFill>
                  <a:schemeClr val="bg1"/>
                </a:solidFill>
              </a:rPr>
              <a:t>Columns</a:t>
            </a:r>
            <a:r>
              <a:rPr lang="zh-CN" altLang="zh-CN" sz="2400" b="1" dirty="0">
                <a:solidFill>
                  <a:schemeClr val="bg1"/>
                </a:solidFill>
              </a:rPr>
              <a:t>值为</a:t>
            </a:r>
            <a:r>
              <a:rPr lang="en-US" altLang="zh-CN" sz="2400" b="1" dirty="0">
                <a:solidFill>
                  <a:schemeClr val="bg1"/>
                </a:solidFill>
              </a:rPr>
              <a:t>3</a:t>
            </a:r>
            <a:r>
              <a:rPr lang="zh-CN" altLang="zh-CN" sz="2400" b="1" dirty="0">
                <a:solidFill>
                  <a:schemeClr val="bg1"/>
                </a:solidFill>
              </a:rPr>
              <a:t>，</a:t>
            </a:r>
            <a:r>
              <a:rPr lang="en-US" altLang="zh-CN" sz="2400" b="1" dirty="0">
                <a:solidFill>
                  <a:schemeClr val="bg1"/>
                </a:solidFill>
              </a:rPr>
              <a:t>Rows</a:t>
            </a:r>
            <a:r>
              <a:rPr lang="zh-CN" altLang="zh-CN" sz="2400" b="1" dirty="0">
                <a:solidFill>
                  <a:schemeClr val="bg1"/>
                </a:solidFill>
              </a:rPr>
              <a:t>值为</a:t>
            </a:r>
            <a:r>
              <a:rPr lang="en-US" altLang="zh-CN" sz="2400" b="1" dirty="0">
                <a:solidFill>
                  <a:schemeClr val="bg1"/>
                </a:solidFill>
              </a:rPr>
              <a:t>2</a:t>
            </a:r>
            <a:r>
              <a:rPr lang="zh-CN" altLang="zh-CN" sz="2400" b="1" dirty="0" smtClean="0">
                <a:solidFill>
                  <a:schemeClr val="bg1"/>
                </a:solidFill>
              </a:rPr>
              <a:t>）</a:t>
            </a:r>
            <a:endParaRPr lang="zh-CN" altLang="en-US" dirty="0"/>
          </a:p>
        </p:txBody>
      </p:sp>
      <p:pic>
        <p:nvPicPr>
          <p:cNvPr id="10242" name="图片 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999" y="1936377"/>
            <a:ext cx="7769024" cy="489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848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4096" y="386791"/>
            <a:ext cx="8694539" cy="1294093"/>
          </a:xfrm>
        </p:spPr>
        <p:txBody>
          <a:bodyPr>
            <a:normAutofit lnSpcReduction="10000"/>
          </a:bodyPr>
          <a:lstStyle/>
          <a:p>
            <a:r>
              <a:rPr lang="zh-CN" altLang="zh-CN" sz="2400" b="1" dirty="0" smtClean="0">
                <a:solidFill>
                  <a:schemeClr val="bg1"/>
                </a:solidFill>
              </a:rPr>
              <a:t>从</a:t>
            </a:r>
            <a:r>
              <a:rPr lang="en-US" altLang="zh-CN" sz="2400" b="1" dirty="0">
                <a:solidFill>
                  <a:schemeClr val="bg1"/>
                </a:solidFill>
              </a:rPr>
              <a:t>Palette</a:t>
            </a:r>
            <a:r>
              <a:rPr lang="zh-CN" altLang="zh-CN" sz="2400" b="1" dirty="0">
                <a:solidFill>
                  <a:schemeClr val="bg1"/>
                </a:solidFill>
              </a:rPr>
              <a:t>（调色板）中选择“</a:t>
            </a:r>
            <a:r>
              <a:rPr lang="en-US" altLang="zh-CN" sz="2400" b="1" dirty="0">
                <a:solidFill>
                  <a:schemeClr val="bg1"/>
                </a:solidFill>
              </a:rPr>
              <a:t>User interface</a:t>
            </a:r>
            <a:r>
              <a:rPr lang="zh-CN" altLang="zh-CN" sz="2400" b="1" dirty="0">
                <a:solidFill>
                  <a:schemeClr val="bg1"/>
                </a:solidFill>
              </a:rPr>
              <a:t>”选项，选择“</a:t>
            </a:r>
            <a:r>
              <a:rPr lang="en-US" altLang="zh-CN" sz="2400" b="1" dirty="0">
                <a:solidFill>
                  <a:schemeClr val="bg1"/>
                </a:solidFill>
              </a:rPr>
              <a:t>Button</a:t>
            </a:r>
            <a:r>
              <a:rPr lang="zh-CN" altLang="zh-CN" sz="2400" b="1" dirty="0">
                <a:solidFill>
                  <a:schemeClr val="bg1"/>
                </a:solidFill>
              </a:rPr>
              <a:t>”拖动至窗口中部的</a:t>
            </a:r>
            <a:r>
              <a:rPr lang="en-US" altLang="zh-CN" sz="2400" b="1" dirty="0">
                <a:solidFill>
                  <a:schemeClr val="bg1"/>
                </a:solidFill>
              </a:rPr>
              <a:t>Viewer</a:t>
            </a:r>
            <a:r>
              <a:rPr lang="zh-CN" altLang="zh-CN" sz="2400" b="1" dirty="0">
                <a:solidFill>
                  <a:schemeClr val="bg1"/>
                </a:solidFill>
              </a:rPr>
              <a:t>（指示器）中的表格排列组件</a:t>
            </a:r>
            <a:r>
              <a:rPr lang="en-US" altLang="zh-CN" sz="2400" b="1" dirty="0">
                <a:solidFill>
                  <a:schemeClr val="bg1"/>
                </a:solidFill>
              </a:rPr>
              <a:t>TA1</a:t>
            </a:r>
            <a:r>
              <a:rPr lang="zh-CN" altLang="zh-CN" sz="2400" b="1" dirty="0">
                <a:solidFill>
                  <a:schemeClr val="bg1"/>
                </a:solidFill>
              </a:rPr>
              <a:t>中，重名组件名为“</a:t>
            </a:r>
            <a:r>
              <a:rPr lang="en-US" altLang="zh-CN" sz="2400" b="1" dirty="0">
                <a:solidFill>
                  <a:schemeClr val="bg1"/>
                </a:solidFill>
              </a:rPr>
              <a:t>start</a:t>
            </a:r>
            <a:r>
              <a:rPr lang="zh-CN" altLang="zh-CN" sz="2400" b="1" dirty="0">
                <a:solidFill>
                  <a:schemeClr val="bg1"/>
                </a:solidFill>
              </a:rPr>
              <a:t>”，设置该组件的</a:t>
            </a:r>
            <a:r>
              <a:rPr lang="en-US" altLang="zh-CN" sz="2400" b="1" dirty="0">
                <a:solidFill>
                  <a:schemeClr val="bg1"/>
                </a:solidFill>
              </a:rPr>
              <a:t>Text</a:t>
            </a:r>
            <a:r>
              <a:rPr lang="zh-CN" altLang="zh-CN" sz="2400" b="1" dirty="0">
                <a:solidFill>
                  <a:schemeClr val="bg1"/>
                </a:solidFill>
              </a:rPr>
              <a:t>属性为“开始”</a:t>
            </a:r>
            <a:endParaRPr lang="zh-CN" altLang="en-US" sz="2400" b="1" dirty="0">
              <a:solidFill>
                <a:schemeClr val="bg1"/>
              </a:solidFill>
            </a:endParaRPr>
          </a:p>
        </p:txBody>
      </p:sp>
      <p:pic>
        <p:nvPicPr>
          <p:cNvPr id="11266" name="图片 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93" y="1371600"/>
            <a:ext cx="856111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0666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8440" y="306107"/>
            <a:ext cx="8694539" cy="2383304"/>
          </a:xfrm>
        </p:spPr>
        <p:txBody>
          <a:bodyPr>
            <a:normAutofit fontScale="92500"/>
          </a:bodyPr>
          <a:lstStyle/>
          <a:p>
            <a:r>
              <a:rPr lang="zh-CN" altLang="zh-CN" sz="2400" b="1" dirty="0">
                <a:solidFill>
                  <a:schemeClr val="bg1"/>
                </a:solidFill>
              </a:rPr>
              <a:t>同样的方式在表格排列组件</a:t>
            </a:r>
            <a:r>
              <a:rPr lang="en-US" altLang="zh-CN" sz="2400" b="1" dirty="0">
                <a:solidFill>
                  <a:schemeClr val="bg1"/>
                </a:solidFill>
              </a:rPr>
              <a:t>TA1</a:t>
            </a:r>
            <a:r>
              <a:rPr lang="zh-CN" altLang="zh-CN" sz="2400" b="1" dirty="0">
                <a:solidFill>
                  <a:schemeClr val="bg1"/>
                </a:solidFill>
              </a:rPr>
              <a:t>中添加另外两个按钮，分别重命名为“</a:t>
            </a:r>
            <a:r>
              <a:rPr lang="en-US" altLang="zh-CN" sz="2400" b="1" dirty="0">
                <a:solidFill>
                  <a:schemeClr val="bg1"/>
                </a:solidFill>
              </a:rPr>
              <a:t>next</a:t>
            </a:r>
            <a:r>
              <a:rPr lang="zh-CN" altLang="zh-CN" sz="2400" b="1" dirty="0">
                <a:solidFill>
                  <a:schemeClr val="bg1"/>
                </a:solidFill>
              </a:rPr>
              <a:t>”、“</a:t>
            </a:r>
            <a:r>
              <a:rPr lang="en-US" altLang="zh-CN" sz="2400" b="1" dirty="0">
                <a:solidFill>
                  <a:schemeClr val="bg1"/>
                </a:solidFill>
              </a:rPr>
              <a:t>stop</a:t>
            </a:r>
            <a:r>
              <a:rPr lang="zh-CN" altLang="zh-CN" sz="2400" b="1" dirty="0">
                <a:solidFill>
                  <a:schemeClr val="bg1"/>
                </a:solidFill>
              </a:rPr>
              <a:t>”，其</a:t>
            </a:r>
            <a:r>
              <a:rPr lang="en-US" altLang="zh-CN" sz="2400" b="1" dirty="0">
                <a:solidFill>
                  <a:schemeClr val="bg1"/>
                </a:solidFill>
              </a:rPr>
              <a:t>Text</a:t>
            </a:r>
            <a:r>
              <a:rPr lang="zh-CN" altLang="zh-CN" sz="2400" b="1" dirty="0">
                <a:solidFill>
                  <a:schemeClr val="bg1"/>
                </a:solidFill>
              </a:rPr>
              <a:t>分别为“下一首”、“停止”。</a:t>
            </a:r>
          </a:p>
          <a:p>
            <a:r>
              <a:rPr lang="zh-CN" altLang="zh-CN" sz="2400" b="1" dirty="0">
                <a:solidFill>
                  <a:schemeClr val="bg1"/>
                </a:solidFill>
              </a:rPr>
              <a:t>最后，从</a:t>
            </a:r>
            <a:r>
              <a:rPr lang="en-US" altLang="zh-CN" sz="2400" b="1" dirty="0">
                <a:solidFill>
                  <a:schemeClr val="bg1"/>
                </a:solidFill>
              </a:rPr>
              <a:t>Palette</a:t>
            </a:r>
            <a:r>
              <a:rPr lang="zh-CN" altLang="zh-CN" sz="2400" b="1" dirty="0">
                <a:solidFill>
                  <a:schemeClr val="bg1"/>
                </a:solidFill>
              </a:rPr>
              <a:t>（调色板）中选择“</a:t>
            </a:r>
            <a:r>
              <a:rPr lang="en-US" altLang="zh-CN" sz="2400" b="1" dirty="0">
                <a:solidFill>
                  <a:schemeClr val="bg1"/>
                </a:solidFill>
              </a:rPr>
              <a:t>Sensors</a:t>
            </a:r>
            <a:r>
              <a:rPr lang="zh-CN" altLang="zh-CN" sz="2400" b="1" dirty="0">
                <a:solidFill>
                  <a:schemeClr val="bg1"/>
                </a:solidFill>
              </a:rPr>
              <a:t>”选项，选择“</a:t>
            </a:r>
            <a:r>
              <a:rPr lang="en-US" altLang="zh-CN" sz="2400" b="1" dirty="0" err="1">
                <a:solidFill>
                  <a:schemeClr val="bg1"/>
                </a:solidFill>
              </a:rPr>
              <a:t>AccelerometerSensor</a:t>
            </a:r>
            <a:r>
              <a:rPr lang="zh-CN" altLang="zh-CN" sz="2400" b="1" dirty="0">
                <a:solidFill>
                  <a:schemeClr val="bg1"/>
                </a:solidFill>
              </a:rPr>
              <a:t>”拖动至窗口中部的</a:t>
            </a:r>
            <a:r>
              <a:rPr lang="en-US" altLang="zh-CN" sz="2400" b="1" dirty="0">
                <a:solidFill>
                  <a:schemeClr val="bg1"/>
                </a:solidFill>
              </a:rPr>
              <a:t>Viewer</a:t>
            </a:r>
            <a:r>
              <a:rPr lang="zh-CN" altLang="zh-CN" sz="2400" b="1" dirty="0">
                <a:solidFill>
                  <a:schemeClr val="bg1"/>
                </a:solidFill>
              </a:rPr>
              <a:t>（指示器）中，重名组件名为“</a:t>
            </a:r>
            <a:r>
              <a:rPr lang="en-US" altLang="zh-CN" sz="2400" b="1" dirty="0">
                <a:solidFill>
                  <a:schemeClr val="bg1"/>
                </a:solidFill>
              </a:rPr>
              <a:t>AS1</a:t>
            </a:r>
            <a:r>
              <a:rPr lang="zh-CN" altLang="zh-CN" sz="2400" b="1" dirty="0">
                <a:solidFill>
                  <a:schemeClr val="bg1"/>
                </a:solidFill>
              </a:rPr>
              <a:t>”；从</a:t>
            </a:r>
            <a:r>
              <a:rPr lang="en-US" altLang="zh-CN" sz="2400" b="1" dirty="0">
                <a:solidFill>
                  <a:schemeClr val="bg1"/>
                </a:solidFill>
              </a:rPr>
              <a:t>Palette</a:t>
            </a:r>
            <a:r>
              <a:rPr lang="zh-CN" altLang="zh-CN" sz="2400" b="1" dirty="0">
                <a:solidFill>
                  <a:schemeClr val="bg1"/>
                </a:solidFill>
              </a:rPr>
              <a:t>（调色板）中选择“</a:t>
            </a:r>
            <a:r>
              <a:rPr lang="en-US" altLang="zh-CN" sz="2400" b="1" dirty="0">
                <a:solidFill>
                  <a:schemeClr val="bg1"/>
                </a:solidFill>
              </a:rPr>
              <a:t>Media</a:t>
            </a:r>
            <a:r>
              <a:rPr lang="zh-CN" altLang="zh-CN" sz="2400" b="1" dirty="0">
                <a:solidFill>
                  <a:schemeClr val="bg1"/>
                </a:solidFill>
              </a:rPr>
              <a:t>”选项，选择“</a:t>
            </a:r>
            <a:r>
              <a:rPr lang="en-US" altLang="zh-CN" sz="2400" b="1" dirty="0">
                <a:solidFill>
                  <a:schemeClr val="bg1"/>
                </a:solidFill>
              </a:rPr>
              <a:t>Player</a:t>
            </a:r>
            <a:r>
              <a:rPr lang="zh-CN" altLang="zh-CN" sz="2400" b="1" dirty="0">
                <a:solidFill>
                  <a:schemeClr val="bg1"/>
                </a:solidFill>
              </a:rPr>
              <a:t>”拖动至窗口中部的</a:t>
            </a:r>
            <a:r>
              <a:rPr lang="en-US" altLang="zh-CN" sz="2400" b="1" dirty="0">
                <a:solidFill>
                  <a:schemeClr val="bg1"/>
                </a:solidFill>
              </a:rPr>
              <a:t>Viewer</a:t>
            </a:r>
            <a:r>
              <a:rPr lang="zh-CN" altLang="zh-CN" sz="2400" b="1" dirty="0">
                <a:solidFill>
                  <a:schemeClr val="bg1"/>
                </a:solidFill>
              </a:rPr>
              <a:t>（指示器）中。</a:t>
            </a:r>
          </a:p>
          <a:p>
            <a:endParaRPr lang="zh-CN" altLang="en-US" dirty="0"/>
          </a:p>
        </p:txBody>
      </p:sp>
      <p:pic>
        <p:nvPicPr>
          <p:cNvPr id="12290" name="图片 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47" y="2399251"/>
            <a:ext cx="6582547" cy="44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2456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043" y="365126"/>
            <a:ext cx="8694539" cy="791322"/>
          </a:xfrm>
        </p:spPr>
        <p:txBody>
          <a:bodyPr>
            <a:normAutofit/>
          </a:bodyPr>
          <a:lstStyle/>
          <a:p>
            <a:pPr lvl="0"/>
            <a:r>
              <a:rPr lang="zh-CN" altLang="zh-CN" sz="2800" b="1" dirty="0">
                <a:solidFill>
                  <a:srgbClr val="FFFF00"/>
                </a:solidFill>
                <a:latin typeface="微软雅黑" panose="020B0503020204020204" pitchFamily="34" charset="-122"/>
                <a:ea typeface="微软雅黑" panose="020B0503020204020204" pitchFamily="34" charset="-122"/>
              </a:rPr>
              <a:t>上传媒体音频</a:t>
            </a:r>
            <a:r>
              <a:rPr lang="zh-CN" altLang="zh-CN" sz="2800" b="1" dirty="0" smtClean="0">
                <a:solidFill>
                  <a:srgbClr val="FFFF00"/>
                </a:solidFill>
                <a:latin typeface="微软雅黑" panose="020B0503020204020204" pitchFamily="34" charset="-122"/>
                <a:ea typeface="微软雅黑" panose="020B0503020204020204" pitchFamily="34" charset="-122"/>
              </a:rPr>
              <a:t>文件</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26333" y="991908"/>
            <a:ext cx="9202276" cy="890681"/>
          </a:xfrm>
        </p:spPr>
        <p:txBody>
          <a:bodyPr>
            <a:normAutofit/>
          </a:bodyPr>
          <a:lstStyle/>
          <a:p>
            <a:r>
              <a:rPr lang="zh-CN" altLang="zh-CN" sz="2400" b="1" dirty="0" smtClean="0">
                <a:solidFill>
                  <a:schemeClr val="bg1"/>
                </a:solidFill>
              </a:rPr>
              <a:t>在</a:t>
            </a:r>
            <a:r>
              <a:rPr lang="en-US" altLang="zh-CN" sz="2400" b="1" dirty="0" err="1">
                <a:solidFill>
                  <a:schemeClr val="bg1"/>
                </a:solidFill>
              </a:rPr>
              <a:t>AppInventor</a:t>
            </a:r>
            <a:r>
              <a:rPr lang="en-US" altLang="zh-CN" sz="2400" b="1" dirty="0">
                <a:solidFill>
                  <a:schemeClr val="bg1"/>
                </a:solidFill>
              </a:rPr>
              <a:t> 2</a:t>
            </a:r>
            <a:r>
              <a:rPr lang="zh-CN" altLang="zh-CN" sz="2400" b="1" dirty="0">
                <a:solidFill>
                  <a:schemeClr val="bg1"/>
                </a:solidFill>
              </a:rPr>
              <a:t>的</a:t>
            </a:r>
            <a:r>
              <a:rPr lang="en-US" altLang="zh-CN" sz="2400" b="1" dirty="0">
                <a:solidFill>
                  <a:schemeClr val="bg1"/>
                </a:solidFill>
              </a:rPr>
              <a:t>Designer</a:t>
            </a:r>
            <a:r>
              <a:rPr lang="zh-CN" altLang="zh-CN" sz="2400" b="1" dirty="0">
                <a:solidFill>
                  <a:schemeClr val="bg1"/>
                </a:solidFill>
              </a:rPr>
              <a:t>页面，通过单击“</a:t>
            </a:r>
            <a:r>
              <a:rPr lang="en-US" altLang="zh-CN" sz="2400" b="1" dirty="0">
                <a:solidFill>
                  <a:schemeClr val="bg1"/>
                </a:solidFill>
              </a:rPr>
              <a:t>Media</a:t>
            </a:r>
            <a:r>
              <a:rPr lang="zh-CN" altLang="zh-CN" sz="2400" b="1" dirty="0">
                <a:solidFill>
                  <a:schemeClr val="bg1"/>
                </a:solidFill>
              </a:rPr>
              <a:t>”窗格中的“</a:t>
            </a:r>
            <a:r>
              <a:rPr lang="en-US" altLang="zh-CN" sz="2400" b="1" dirty="0">
                <a:solidFill>
                  <a:schemeClr val="bg1"/>
                </a:solidFill>
              </a:rPr>
              <a:t>Upload  new…</a:t>
            </a:r>
            <a:r>
              <a:rPr lang="zh-CN" altLang="zh-CN" sz="2400" b="1" dirty="0">
                <a:solidFill>
                  <a:schemeClr val="bg1"/>
                </a:solidFill>
              </a:rPr>
              <a:t>”按钮，上传准备好的音频资源到项目中</a:t>
            </a:r>
            <a:endParaRPr lang="zh-CN" altLang="en-US" sz="2400" b="1" dirty="0">
              <a:solidFill>
                <a:schemeClr val="bg1"/>
              </a:solidFill>
            </a:endParaRPr>
          </a:p>
        </p:txBody>
      </p:sp>
      <p:pic>
        <p:nvPicPr>
          <p:cNvPr id="13314" name="图片 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32" y="1963831"/>
            <a:ext cx="8432331" cy="446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080625" cy="643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94855" y="6463972"/>
            <a:ext cx="2168075"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完整布局</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695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circle(in)">
                                      <p:cBhvr>
                                        <p:cTn id="20" dur="2000"/>
                                        <p:tgtEl>
                                          <p:spTgt spid="133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315"/>
                                        </p:tgtEl>
                                        <p:attrNameLst>
                                          <p:attrName>style.visibility</p:attrName>
                                        </p:attrNameLst>
                                      </p:cBhvr>
                                      <p:to>
                                        <p:strVal val="visible"/>
                                      </p:to>
                                    </p:set>
                                    <p:anim calcmode="lin" valueType="num">
                                      <p:cBhvr>
                                        <p:cTn id="25" dur="500" fill="hold"/>
                                        <p:tgtEl>
                                          <p:spTgt spid="13315"/>
                                        </p:tgtEl>
                                        <p:attrNameLst>
                                          <p:attrName>ppt_w</p:attrName>
                                        </p:attrNameLst>
                                      </p:cBhvr>
                                      <p:tavLst>
                                        <p:tav tm="0">
                                          <p:val>
                                            <p:fltVal val="0"/>
                                          </p:val>
                                        </p:tav>
                                        <p:tav tm="100000">
                                          <p:val>
                                            <p:strVal val="#ppt_w"/>
                                          </p:val>
                                        </p:tav>
                                      </p:tavLst>
                                    </p:anim>
                                    <p:anim calcmode="lin" valueType="num">
                                      <p:cBhvr>
                                        <p:cTn id="26" dur="500" fill="hold"/>
                                        <p:tgtEl>
                                          <p:spTgt spid="13315"/>
                                        </p:tgtEl>
                                        <p:attrNameLst>
                                          <p:attrName>ppt_h</p:attrName>
                                        </p:attrNameLst>
                                      </p:cBhvr>
                                      <p:tavLst>
                                        <p:tav tm="0">
                                          <p:val>
                                            <p:fltVal val="0"/>
                                          </p:val>
                                        </p:tav>
                                        <p:tav tm="100000">
                                          <p:val>
                                            <p:strVal val="#ppt_h"/>
                                          </p:val>
                                        </p:tav>
                                      </p:tavLst>
                                    </p:anim>
                                    <p:animEffect transition="in" filter="fade">
                                      <p:cBhvr>
                                        <p:cTn id="27" dur="500"/>
                                        <p:tgtEl>
                                          <p:spTgt spid="133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185" y="1"/>
            <a:ext cx="8694539" cy="1325563"/>
          </a:xfrm>
        </p:spPr>
        <p:txBody>
          <a:bodyPr>
            <a:normAutofit/>
          </a:bodyPr>
          <a:lstStyle/>
          <a:p>
            <a:r>
              <a:rPr lang="zh-CN" altLang="zh-CN" sz="2800" b="1" dirty="0">
                <a:solidFill>
                  <a:srgbClr val="FFFF00"/>
                </a:solidFill>
                <a:latin typeface="微软雅黑" panose="020B0503020204020204" pitchFamily="34" charset="-122"/>
                <a:ea typeface="微软雅黑" panose="020B0503020204020204" pitchFamily="34" charset="-122"/>
              </a:rPr>
              <a:t>③</a:t>
            </a:r>
            <a:r>
              <a:rPr lang="en-US" altLang="zh-CN" sz="2800" b="1" dirty="0">
                <a:solidFill>
                  <a:srgbClr val="FFFF00"/>
                </a:solidFill>
                <a:latin typeface="微软雅黑" panose="020B0503020204020204" pitchFamily="34" charset="-122"/>
                <a:ea typeface="微软雅黑" panose="020B0503020204020204" pitchFamily="34" charset="-122"/>
              </a:rPr>
              <a:t> </a:t>
            </a:r>
            <a:r>
              <a:rPr lang="zh-CN" altLang="zh-CN" sz="2800" b="1" dirty="0">
                <a:solidFill>
                  <a:srgbClr val="FFFF00"/>
                </a:solidFill>
                <a:latin typeface="微软雅黑" panose="020B0503020204020204" pitchFamily="34" charset="-122"/>
                <a:ea typeface="微软雅黑" panose="020B0503020204020204" pitchFamily="34" charset="-122"/>
              </a:rPr>
              <a:t>组件的行为</a:t>
            </a:r>
            <a:r>
              <a:rPr lang="zh-CN" altLang="zh-CN" sz="2800" b="1" dirty="0" smtClean="0">
                <a:solidFill>
                  <a:srgbClr val="FFFF00"/>
                </a:solidFill>
                <a:latin typeface="微软雅黑" panose="020B0503020204020204" pitchFamily="34" charset="-122"/>
                <a:ea typeface="微软雅黑" panose="020B0503020204020204" pitchFamily="34" charset="-122"/>
              </a:rPr>
              <a:t>添加</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r>
              <a:rPr lang="zh-CN" altLang="zh-CN" sz="2400" b="1" dirty="0">
                <a:solidFill>
                  <a:schemeClr val="bg1"/>
                </a:solidFill>
                <a:latin typeface="微软雅黑" panose="020B0503020204020204" pitchFamily="34" charset="-122"/>
                <a:ea typeface="微软雅黑" panose="020B0503020204020204" pitchFamily="34" charset="-122"/>
              </a:rPr>
              <a:t>完成了“音乐播放器”的布局后，需要对各组件添加一些行为，使</a:t>
            </a:r>
            <a:r>
              <a:rPr lang="en-US" altLang="zh-CN" sz="2400" b="1" dirty="0">
                <a:solidFill>
                  <a:schemeClr val="bg1"/>
                </a:solidFill>
                <a:latin typeface="微软雅黑" panose="020B0503020204020204" pitchFamily="34" charset="-122"/>
                <a:ea typeface="微软雅黑" panose="020B0503020204020204" pitchFamily="34" charset="-122"/>
              </a:rPr>
              <a:t>Android</a:t>
            </a:r>
            <a:r>
              <a:rPr lang="zh-CN" altLang="zh-CN" sz="2400" b="1" dirty="0">
                <a:solidFill>
                  <a:schemeClr val="bg1"/>
                </a:solidFill>
                <a:latin typeface="微软雅黑" panose="020B0503020204020204" pitchFamily="34" charset="-122"/>
                <a:ea typeface="微软雅黑" panose="020B0503020204020204" pitchFamily="34" charset="-122"/>
              </a:rPr>
              <a:t>设备能够播放出美妙的音乐。</a:t>
            </a:r>
          </a:p>
          <a:p>
            <a:r>
              <a:rPr lang="zh-CN" altLang="zh-CN" sz="2400" b="1" dirty="0">
                <a:solidFill>
                  <a:schemeClr val="bg1"/>
                </a:solidFill>
                <a:latin typeface="微软雅黑" panose="020B0503020204020204" pitchFamily="34" charset="-122"/>
                <a:ea typeface="微软雅黑" panose="020B0503020204020204" pitchFamily="34" charset="-122"/>
              </a:rPr>
              <a:t>单击主设计界面右上角的“</a:t>
            </a:r>
            <a:r>
              <a:rPr lang="en-US" altLang="zh-CN" sz="2400" b="1" dirty="0">
                <a:solidFill>
                  <a:schemeClr val="bg1"/>
                </a:solidFill>
                <a:latin typeface="微软雅黑" panose="020B0503020204020204" pitchFamily="34" charset="-122"/>
                <a:ea typeface="微软雅黑" panose="020B0503020204020204" pitchFamily="34" charset="-122"/>
              </a:rPr>
              <a:t>Blocks</a:t>
            </a:r>
            <a:r>
              <a:rPr lang="zh-CN" altLang="zh-CN" sz="2400" b="1" dirty="0">
                <a:solidFill>
                  <a:schemeClr val="bg1"/>
                </a:solidFill>
                <a:latin typeface="微软雅黑" panose="020B0503020204020204" pitchFamily="34" charset="-122"/>
                <a:ea typeface="微软雅黑" panose="020B0503020204020204" pitchFamily="34" charset="-122"/>
              </a:rPr>
              <a:t>”按钮，进入“</a:t>
            </a:r>
            <a:r>
              <a:rPr lang="en-US" altLang="zh-CN" sz="2400" b="1" dirty="0">
                <a:solidFill>
                  <a:schemeClr val="bg1"/>
                </a:solidFill>
                <a:latin typeface="微软雅黑" panose="020B0503020204020204" pitchFamily="34" charset="-122"/>
                <a:ea typeface="微软雅黑" panose="020B0503020204020204" pitchFamily="34" charset="-122"/>
              </a:rPr>
              <a:t>Blocks Editor</a:t>
            </a:r>
            <a:r>
              <a:rPr lang="zh-CN"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zh-CN" sz="2400" b="1" dirty="0">
                <a:solidFill>
                  <a:schemeClr val="bg1"/>
                </a:solidFill>
                <a:latin typeface="微软雅黑" panose="020B0503020204020204" pitchFamily="34" charset="-122"/>
                <a:ea typeface="微软雅黑" panose="020B0503020204020204" pitchFamily="34" charset="-122"/>
              </a:rPr>
              <a:t>块编辑器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zh-CN" sz="2400" b="1" dirty="0">
                <a:solidFill>
                  <a:schemeClr val="bg1"/>
                </a:solidFill>
                <a:latin typeface="微软雅黑" panose="020B0503020204020204" pitchFamily="34" charset="-122"/>
                <a:ea typeface="微软雅黑" panose="020B0503020204020204" pitchFamily="34" charset="-122"/>
              </a:rPr>
              <a:t>，单击“</a:t>
            </a:r>
            <a:r>
              <a:rPr lang="en-US" altLang="zh-CN" sz="2400" b="1" dirty="0">
                <a:solidFill>
                  <a:schemeClr val="bg1"/>
                </a:solidFill>
                <a:latin typeface="微软雅黑" panose="020B0503020204020204" pitchFamily="34" charset="-122"/>
                <a:ea typeface="微软雅黑" panose="020B0503020204020204" pitchFamily="34" charset="-122"/>
              </a:rPr>
              <a:t>Blocks</a:t>
            </a:r>
            <a:r>
              <a:rPr lang="zh-CN" altLang="zh-CN" sz="2400" b="1" dirty="0">
                <a:solidFill>
                  <a:schemeClr val="bg1"/>
                </a:solidFill>
                <a:latin typeface="微软雅黑" panose="020B0503020204020204" pitchFamily="34" charset="-122"/>
                <a:ea typeface="微软雅黑" panose="020B0503020204020204" pitchFamily="34" charset="-122"/>
              </a:rPr>
              <a:t>”下的“</a:t>
            </a:r>
            <a:r>
              <a:rPr lang="en-US" altLang="zh-CN" sz="2400" b="1" dirty="0">
                <a:solidFill>
                  <a:schemeClr val="bg1"/>
                </a:solidFill>
                <a:latin typeface="微软雅黑" panose="020B0503020204020204" pitchFamily="34" charset="-122"/>
                <a:ea typeface="微软雅黑" panose="020B0503020204020204" pitchFamily="34" charset="-122"/>
              </a:rPr>
              <a:t>Screen1</a:t>
            </a:r>
            <a:r>
              <a:rPr lang="zh-CN" altLang="zh-CN" sz="2400" b="1" dirty="0">
                <a:solidFill>
                  <a:schemeClr val="bg1"/>
                </a:solidFill>
                <a:latin typeface="微软雅黑" panose="020B0503020204020204" pitchFamily="34" charset="-122"/>
                <a:ea typeface="微软雅黑" panose="020B0503020204020204" pitchFamily="34" charset="-122"/>
              </a:rPr>
              <a:t>”可以看到在布局时设置的按钮、传感器等组件。单击组件中“</a:t>
            </a:r>
            <a:r>
              <a:rPr lang="en-US" altLang="zh-CN" sz="2400" b="1" dirty="0">
                <a:solidFill>
                  <a:schemeClr val="bg1"/>
                </a:solidFill>
                <a:latin typeface="微软雅黑" panose="020B0503020204020204" pitchFamily="34" charset="-122"/>
                <a:ea typeface="微软雅黑" panose="020B0503020204020204" pitchFamily="34" charset="-122"/>
              </a:rPr>
              <a:t>Start</a:t>
            </a:r>
            <a:r>
              <a:rPr lang="zh-CN" altLang="zh-CN" sz="2400" b="1" dirty="0">
                <a:solidFill>
                  <a:schemeClr val="bg1"/>
                </a:solidFill>
                <a:latin typeface="微软雅黑" panose="020B0503020204020204" pitchFamily="34" charset="-122"/>
                <a:ea typeface="微软雅黑" panose="020B0503020204020204" pitchFamily="34" charset="-122"/>
              </a:rPr>
              <a:t>”，就会弹出</a:t>
            </a:r>
            <a:r>
              <a:rPr lang="en-US" altLang="zh-CN" sz="2400" b="1" dirty="0">
                <a:solidFill>
                  <a:schemeClr val="bg1"/>
                </a:solidFill>
                <a:latin typeface="微软雅黑" panose="020B0503020204020204" pitchFamily="34" charset="-122"/>
                <a:ea typeface="微软雅黑" panose="020B0503020204020204" pitchFamily="34" charset="-122"/>
              </a:rPr>
              <a:t>Start</a:t>
            </a:r>
            <a:r>
              <a:rPr lang="zh-CN" altLang="zh-CN" sz="2400" b="1" dirty="0">
                <a:solidFill>
                  <a:schemeClr val="bg1"/>
                </a:solidFill>
                <a:latin typeface="微软雅黑" panose="020B0503020204020204" pitchFamily="34" charset="-122"/>
                <a:ea typeface="微软雅黑" panose="020B0503020204020204" pitchFamily="34" charset="-122"/>
              </a:rPr>
              <a:t>中关于</a:t>
            </a:r>
            <a:r>
              <a:rPr lang="en-US" altLang="zh-CN" sz="2400" b="1" dirty="0">
                <a:solidFill>
                  <a:schemeClr val="bg1"/>
                </a:solidFill>
                <a:latin typeface="微软雅黑" panose="020B0503020204020204" pitchFamily="34" charset="-122"/>
                <a:ea typeface="微软雅黑" panose="020B0503020204020204" pitchFamily="34" charset="-122"/>
              </a:rPr>
              <a:t>Button</a:t>
            </a:r>
            <a:r>
              <a:rPr lang="zh-CN" altLang="zh-CN" sz="2400" b="1" dirty="0">
                <a:solidFill>
                  <a:schemeClr val="bg1"/>
                </a:solidFill>
                <a:latin typeface="微软雅黑" panose="020B0503020204020204" pitchFamily="34" charset="-122"/>
                <a:ea typeface="微软雅黑" panose="020B0503020204020204" pitchFamily="34" charset="-122"/>
              </a:rPr>
              <a:t>组件的方法块，拖动其中的</a:t>
            </a:r>
            <a:r>
              <a:rPr lang="en-US" altLang="zh-CN" sz="2400" b="1" dirty="0" err="1">
                <a:solidFill>
                  <a:schemeClr val="bg1"/>
                </a:solidFill>
                <a:latin typeface="微软雅黑" panose="020B0503020204020204" pitchFamily="34" charset="-122"/>
                <a:ea typeface="微软雅黑" panose="020B0503020204020204" pitchFamily="34" charset="-122"/>
              </a:rPr>
              <a:t>start.Click</a:t>
            </a:r>
            <a:r>
              <a:rPr lang="zh-CN" altLang="zh-CN" sz="2400" b="1" dirty="0">
                <a:solidFill>
                  <a:schemeClr val="bg1"/>
                </a:solidFill>
                <a:latin typeface="微软雅黑" panose="020B0503020204020204" pitchFamily="34" charset="-122"/>
                <a:ea typeface="微软雅黑" panose="020B0503020204020204" pitchFamily="34" charset="-122"/>
              </a:rPr>
              <a:t>块到右边的空白区域，进行编程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4338" name="图片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52" y="1318932"/>
            <a:ext cx="9039208" cy="553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6780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additive="base">
                                        <p:cTn id="19" dur="500" fill="hold"/>
                                        <p:tgtEl>
                                          <p:spTgt spid="14338"/>
                                        </p:tgtEl>
                                        <p:attrNameLst>
                                          <p:attrName>ppt_x</p:attrName>
                                        </p:attrNameLst>
                                      </p:cBhvr>
                                      <p:tavLst>
                                        <p:tav tm="0">
                                          <p:val>
                                            <p:strVal val="#ppt_x"/>
                                          </p:val>
                                        </p:tav>
                                        <p:tav tm="100000">
                                          <p:val>
                                            <p:strVal val="#ppt_x"/>
                                          </p:val>
                                        </p:tav>
                                      </p:tavLst>
                                    </p:anim>
                                    <p:anim calcmode="lin" valueType="num">
                                      <p:cBhvr additive="base">
                                        <p:cTn id="20"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043" y="365125"/>
            <a:ext cx="8694539" cy="643404"/>
          </a:xfrm>
        </p:spPr>
        <p:txBody>
          <a:bodyPr>
            <a:normAutofit/>
          </a:bodyPr>
          <a:lstStyle/>
          <a:p>
            <a:pPr lvl="0"/>
            <a:r>
              <a:rPr lang="en-US" altLang="zh-CN" sz="2800" b="1" dirty="0">
                <a:solidFill>
                  <a:srgbClr val="FFFF00"/>
                </a:solidFill>
                <a:latin typeface="微软雅黑" panose="020B0503020204020204" pitchFamily="34" charset="-122"/>
                <a:ea typeface="微软雅黑" panose="020B0503020204020204" pitchFamily="34" charset="-122"/>
              </a:rPr>
              <a:t>“</a:t>
            </a:r>
            <a:r>
              <a:rPr lang="zh-CN" altLang="zh-CN" sz="2800" b="1" dirty="0">
                <a:solidFill>
                  <a:srgbClr val="FFFF00"/>
                </a:solidFill>
                <a:latin typeface="微软雅黑" panose="020B0503020204020204" pitchFamily="34" charset="-122"/>
                <a:ea typeface="微软雅黑" panose="020B0503020204020204" pitchFamily="34" charset="-122"/>
              </a:rPr>
              <a:t>开始</a:t>
            </a:r>
            <a:r>
              <a:rPr lang="en-US" altLang="zh-CN" sz="2800" b="1" dirty="0">
                <a:solidFill>
                  <a:srgbClr val="FFFF00"/>
                </a:solidFill>
                <a:latin typeface="微软雅黑" panose="020B0503020204020204" pitchFamily="34" charset="-122"/>
                <a:ea typeface="微软雅黑" panose="020B0503020204020204" pitchFamily="34" charset="-122"/>
              </a:rPr>
              <a:t>”</a:t>
            </a:r>
            <a:r>
              <a:rPr lang="zh-CN" altLang="zh-CN" sz="2800" b="1" dirty="0">
                <a:solidFill>
                  <a:srgbClr val="FFFF00"/>
                </a:solidFill>
                <a:latin typeface="微软雅黑" panose="020B0503020204020204" pitchFamily="34" charset="-122"/>
                <a:ea typeface="微软雅黑" panose="020B0503020204020204" pitchFamily="34" charset="-122"/>
              </a:rPr>
              <a:t>按钮</a:t>
            </a:r>
            <a:r>
              <a:rPr lang="zh-CN" altLang="zh-CN" sz="2800" b="1" dirty="0" smtClean="0">
                <a:solidFill>
                  <a:srgbClr val="FFFF00"/>
                </a:solidFill>
                <a:latin typeface="微软雅黑" panose="020B0503020204020204" pitchFamily="34" charset="-122"/>
                <a:ea typeface="微软雅黑" panose="020B0503020204020204" pitchFamily="34" charset="-122"/>
              </a:rPr>
              <a:t>功能</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26332" y="924673"/>
            <a:ext cx="8694539" cy="1831975"/>
          </a:xfrm>
        </p:spPr>
        <p:txBody>
          <a:bodyPr>
            <a:normAutofit/>
          </a:bodyPr>
          <a:lstStyle/>
          <a:p>
            <a:r>
              <a:rPr lang="en-US" altLang="zh-CN" sz="2400" dirty="0" err="1">
                <a:solidFill>
                  <a:schemeClr val="bg1"/>
                </a:solidFill>
                <a:latin typeface="微软雅黑" panose="020B0503020204020204" pitchFamily="34" charset="-122"/>
                <a:ea typeface="微软雅黑" panose="020B0503020204020204" pitchFamily="34" charset="-122"/>
              </a:rPr>
              <a:t>Start.Click</a:t>
            </a:r>
            <a:r>
              <a:rPr lang="zh-CN" altLang="zh-CN" sz="2400" dirty="0">
                <a:solidFill>
                  <a:schemeClr val="bg1"/>
                </a:solidFill>
                <a:latin typeface="微软雅黑" panose="020B0503020204020204" pitchFamily="34" charset="-122"/>
                <a:ea typeface="微软雅黑" panose="020B0503020204020204" pitchFamily="34" charset="-122"/>
              </a:rPr>
              <a:t>块当中的“</a:t>
            </a:r>
            <a:r>
              <a:rPr lang="en-US" altLang="zh-CN" sz="2400" dirty="0">
                <a:solidFill>
                  <a:schemeClr val="bg1"/>
                </a:solidFill>
                <a:latin typeface="微软雅黑" panose="020B0503020204020204" pitchFamily="34" charset="-122"/>
                <a:ea typeface="微软雅黑" panose="020B0503020204020204" pitchFamily="34" charset="-122"/>
              </a:rPr>
              <a:t>when</a:t>
            </a:r>
            <a:r>
              <a:rPr lang="zh-CN" altLang="zh-CN" sz="2400" dirty="0">
                <a:solidFill>
                  <a:schemeClr val="bg1"/>
                </a:solidFill>
                <a:latin typeface="微软雅黑" panose="020B0503020204020204" pitchFamily="34" charset="-122"/>
                <a:ea typeface="微软雅黑" panose="020B0503020204020204" pitchFamily="34" charset="-122"/>
              </a:rPr>
              <a:t>”和“</a:t>
            </a:r>
            <a:r>
              <a:rPr lang="en-US" altLang="zh-CN" sz="2400" dirty="0">
                <a:solidFill>
                  <a:schemeClr val="bg1"/>
                </a:solidFill>
                <a:latin typeface="微软雅黑" panose="020B0503020204020204" pitchFamily="34" charset="-122"/>
                <a:ea typeface="微软雅黑" panose="020B0503020204020204" pitchFamily="34" charset="-122"/>
              </a:rPr>
              <a:t>do</a:t>
            </a:r>
            <a:r>
              <a:rPr lang="zh-CN" altLang="zh-CN" sz="2400" dirty="0">
                <a:solidFill>
                  <a:schemeClr val="bg1"/>
                </a:solidFill>
                <a:latin typeface="微软雅黑" panose="020B0503020204020204" pitchFamily="34" charset="-122"/>
                <a:ea typeface="微软雅黑" panose="020B0503020204020204" pitchFamily="34" charset="-122"/>
              </a:rPr>
              <a:t>”表示的是：当</a:t>
            </a:r>
            <a:r>
              <a:rPr lang="en-US" altLang="zh-CN" sz="2400" dirty="0">
                <a:solidFill>
                  <a:schemeClr val="bg1"/>
                </a:solidFill>
                <a:latin typeface="微软雅黑" panose="020B0503020204020204" pitchFamily="34" charset="-122"/>
                <a:ea typeface="微软雅黑" panose="020B0503020204020204" pitchFamily="34" charset="-122"/>
              </a:rPr>
              <a:t>start</a:t>
            </a:r>
            <a:r>
              <a:rPr lang="zh-CN" altLang="zh-CN" sz="2400" dirty="0">
                <a:solidFill>
                  <a:schemeClr val="bg1"/>
                </a:solidFill>
                <a:latin typeface="微软雅黑" panose="020B0503020204020204" pitchFamily="34" charset="-122"/>
                <a:ea typeface="微软雅黑" panose="020B0503020204020204" pitchFamily="34" charset="-122"/>
              </a:rPr>
              <a:t>按钮被单击时要做什么事情，比如要让</a:t>
            </a:r>
            <a:r>
              <a:rPr lang="en-US" altLang="zh-CN" sz="2400" dirty="0">
                <a:solidFill>
                  <a:schemeClr val="bg1"/>
                </a:solidFill>
                <a:latin typeface="微软雅黑" panose="020B0503020204020204" pitchFamily="34" charset="-122"/>
                <a:ea typeface="微软雅黑" panose="020B0503020204020204" pitchFamily="34" charset="-122"/>
              </a:rPr>
              <a:t>Android</a:t>
            </a:r>
            <a:r>
              <a:rPr lang="zh-CN" altLang="zh-CN" sz="2400" dirty="0">
                <a:solidFill>
                  <a:schemeClr val="bg1"/>
                </a:solidFill>
                <a:latin typeface="微软雅黑" panose="020B0503020204020204" pitchFamily="34" charset="-122"/>
                <a:ea typeface="微软雅黑" panose="020B0503020204020204" pitchFamily="34" charset="-122"/>
              </a:rPr>
              <a:t>设备播放音乐（</a:t>
            </a:r>
            <a:r>
              <a:rPr lang="en-US" altLang="zh-CN" sz="2400" dirty="0">
                <a:solidFill>
                  <a:schemeClr val="bg1"/>
                </a:solidFill>
                <a:latin typeface="微软雅黑" panose="020B0503020204020204" pitchFamily="34" charset="-122"/>
                <a:ea typeface="微软雅黑" panose="020B0503020204020204" pitchFamily="34" charset="-122"/>
              </a:rPr>
              <a:t>m1.mp3</a:t>
            </a:r>
            <a:r>
              <a:rPr lang="zh-CN" altLang="zh-CN" sz="2400" dirty="0">
                <a:solidFill>
                  <a:schemeClr val="bg1"/>
                </a:solidFill>
                <a:latin typeface="微软雅黑" panose="020B0503020204020204" pitchFamily="34" charset="-122"/>
                <a:ea typeface="微软雅黑" panose="020B0503020204020204" pitchFamily="34" charset="-122"/>
              </a:rPr>
              <a:t>），此时需在</a:t>
            </a:r>
            <a:r>
              <a:rPr lang="en-US" altLang="zh-CN" sz="2400" dirty="0" err="1">
                <a:solidFill>
                  <a:schemeClr val="bg1"/>
                </a:solidFill>
                <a:latin typeface="微软雅黑" panose="020B0503020204020204" pitchFamily="34" charset="-122"/>
                <a:ea typeface="微软雅黑" panose="020B0503020204020204" pitchFamily="34" charset="-122"/>
              </a:rPr>
              <a:t>Start.Click</a:t>
            </a:r>
            <a:r>
              <a:rPr lang="zh-CN" altLang="zh-CN" sz="2400" dirty="0">
                <a:solidFill>
                  <a:schemeClr val="bg1"/>
                </a:solidFill>
                <a:latin typeface="微软雅黑" panose="020B0503020204020204" pitchFamily="34" charset="-122"/>
                <a:ea typeface="微软雅黑" panose="020B0503020204020204" pitchFamily="34" charset="-122"/>
              </a:rPr>
              <a:t>块当中的</a:t>
            </a:r>
            <a:r>
              <a:rPr lang="en-US" altLang="zh-CN" sz="2400" dirty="0">
                <a:solidFill>
                  <a:schemeClr val="bg1"/>
                </a:solidFill>
                <a:latin typeface="微软雅黑" panose="020B0503020204020204" pitchFamily="34" charset="-122"/>
                <a:ea typeface="微软雅黑" panose="020B0503020204020204" pitchFamily="34" charset="-122"/>
              </a:rPr>
              <a:t>do</a:t>
            </a:r>
            <a:r>
              <a:rPr lang="zh-CN" altLang="zh-CN" sz="2400" dirty="0">
                <a:solidFill>
                  <a:schemeClr val="bg1"/>
                </a:solidFill>
                <a:latin typeface="微软雅黑" panose="020B0503020204020204" pitchFamily="34" charset="-122"/>
                <a:ea typeface="微软雅黑" panose="020B0503020204020204" pitchFamily="34" charset="-122"/>
              </a:rPr>
              <a:t>缺口里添加播放音频的行为，通过单击“</a:t>
            </a:r>
            <a:r>
              <a:rPr lang="en-US" altLang="zh-CN" sz="2400" dirty="0">
                <a:solidFill>
                  <a:schemeClr val="bg1"/>
                </a:solidFill>
                <a:latin typeface="微软雅黑" panose="020B0503020204020204" pitchFamily="34" charset="-122"/>
                <a:ea typeface="微软雅黑" panose="020B0503020204020204" pitchFamily="34" charset="-122"/>
              </a:rPr>
              <a:t>Screen1”</a:t>
            </a:r>
            <a:r>
              <a:rPr lang="zh-CN" altLang="zh-CN" sz="2400" dirty="0">
                <a:solidFill>
                  <a:schemeClr val="bg1"/>
                </a:solidFill>
                <a:latin typeface="微软雅黑" panose="020B0503020204020204" pitchFamily="34" charset="-122"/>
                <a:ea typeface="微软雅黑" panose="020B0503020204020204" pitchFamily="34" charset="-122"/>
              </a:rPr>
              <a:t>中“</a:t>
            </a:r>
            <a:r>
              <a:rPr lang="en-US" altLang="zh-CN" sz="2400" dirty="0">
                <a:solidFill>
                  <a:schemeClr val="bg1"/>
                </a:solidFill>
                <a:latin typeface="微软雅黑" panose="020B0503020204020204" pitchFamily="34" charset="-122"/>
                <a:ea typeface="微软雅黑" panose="020B0503020204020204" pitchFamily="34" charset="-122"/>
              </a:rPr>
              <a:t>Player1”</a:t>
            </a:r>
            <a:r>
              <a:rPr lang="zh-CN" altLang="zh-CN" sz="2400" dirty="0">
                <a:solidFill>
                  <a:schemeClr val="bg1"/>
                </a:solidFill>
                <a:latin typeface="微软雅黑" panose="020B0503020204020204" pitchFamily="34" charset="-122"/>
                <a:ea typeface="微软雅黑" panose="020B0503020204020204" pitchFamily="34" charset="-122"/>
              </a:rPr>
              <a:t>，拖拽其</a:t>
            </a:r>
            <a:r>
              <a:rPr lang="en-US" altLang="zh-CN" sz="2400" dirty="0">
                <a:solidFill>
                  <a:schemeClr val="bg1"/>
                </a:solidFill>
                <a:latin typeface="微软雅黑" panose="020B0503020204020204" pitchFamily="34" charset="-122"/>
                <a:ea typeface="微软雅黑" panose="020B0503020204020204" pitchFamily="34" charset="-122"/>
              </a:rPr>
              <a:t>Player1.start</a:t>
            </a:r>
            <a:r>
              <a:rPr lang="zh-CN" altLang="zh-CN" sz="2400" dirty="0">
                <a:solidFill>
                  <a:schemeClr val="bg1"/>
                </a:solidFill>
                <a:latin typeface="微软雅黑" panose="020B0503020204020204" pitchFamily="34" charset="-122"/>
                <a:ea typeface="微软雅黑" panose="020B0503020204020204" pitchFamily="34" charset="-122"/>
              </a:rPr>
              <a:t>块到</a:t>
            </a:r>
            <a:r>
              <a:rPr lang="en-US" altLang="zh-CN" sz="2400" dirty="0" err="1">
                <a:solidFill>
                  <a:schemeClr val="bg1"/>
                </a:solidFill>
                <a:latin typeface="微软雅黑" panose="020B0503020204020204" pitchFamily="34" charset="-122"/>
                <a:ea typeface="微软雅黑" panose="020B0503020204020204" pitchFamily="34" charset="-122"/>
              </a:rPr>
              <a:t>Start.Click</a:t>
            </a:r>
            <a:r>
              <a:rPr lang="zh-CN" altLang="zh-CN" sz="2400" dirty="0">
                <a:solidFill>
                  <a:schemeClr val="bg1"/>
                </a:solidFill>
                <a:latin typeface="微软雅黑" panose="020B0503020204020204" pitchFamily="34" charset="-122"/>
                <a:ea typeface="微软雅黑" panose="020B0503020204020204" pitchFamily="34" charset="-122"/>
              </a:rPr>
              <a:t>块的</a:t>
            </a:r>
            <a:r>
              <a:rPr lang="en-US" altLang="zh-CN" sz="2400" dirty="0">
                <a:solidFill>
                  <a:schemeClr val="bg1"/>
                </a:solidFill>
                <a:latin typeface="微软雅黑" panose="020B0503020204020204" pitchFamily="34" charset="-122"/>
                <a:ea typeface="微软雅黑" panose="020B0503020204020204" pitchFamily="34" charset="-122"/>
              </a:rPr>
              <a:t>do</a:t>
            </a:r>
            <a:r>
              <a:rPr lang="zh-CN" altLang="zh-CN" sz="2400" dirty="0">
                <a:solidFill>
                  <a:schemeClr val="bg1"/>
                </a:solidFill>
                <a:latin typeface="微软雅黑" panose="020B0503020204020204" pitchFamily="34" charset="-122"/>
                <a:ea typeface="微软雅黑" panose="020B0503020204020204" pitchFamily="34" charset="-122"/>
              </a:rPr>
              <a:t>缺口中。</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5362"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52" y="874060"/>
            <a:ext cx="8444197" cy="598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210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043" y="365126"/>
            <a:ext cx="8694539" cy="697192"/>
          </a:xfrm>
        </p:spPr>
        <p:txBody>
          <a:bodyPr>
            <a:normAutofit fontScale="90000"/>
          </a:bodyPr>
          <a:lstStyle/>
          <a:p>
            <a:r>
              <a:rPr lang="zh-CN" altLang="zh-CN" sz="2800" b="1" dirty="0">
                <a:solidFill>
                  <a:srgbClr val="FFFF00"/>
                </a:solidFill>
                <a:latin typeface="微软雅黑" panose="020B0503020204020204" pitchFamily="34" charset="-122"/>
                <a:ea typeface="微软雅黑" panose="020B0503020204020204" pitchFamily="34" charset="-122"/>
              </a:rPr>
              <a:t>初始化加载音乐音频文件的所需的</a:t>
            </a:r>
            <a:r>
              <a:rPr lang="en-US" altLang="zh-CN" sz="2800" b="1" dirty="0">
                <a:solidFill>
                  <a:srgbClr val="FFFF00"/>
                </a:solidFill>
                <a:latin typeface="微软雅黑" panose="020B0503020204020204" pitchFamily="34" charset="-122"/>
                <a:ea typeface="微软雅黑" panose="020B0503020204020204" pitchFamily="34" charset="-122"/>
              </a:rPr>
              <a:t>Blocks</a:t>
            </a:r>
            <a:r>
              <a:rPr lang="zh-CN" altLang="zh-CN" sz="2800" b="1" dirty="0">
                <a:solidFill>
                  <a:srgbClr val="FFFF00"/>
                </a:solidFill>
                <a:latin typeface="微软雅黑" panose="020B0503020204020204" pitchFamily="34" charset="-122"/>
                <a:ea typeface="微软雅黑" panose="020B0503020204020204" pitchFamily="34" charset="-122"/>
              </a:rPr>
              <a:t>块及拼接流程</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endParaRPr lang="zh-CN" altLang="en-US" dirty="0"/>
          </a:p>
        </p:txBody>
      </p:sp>
      <p:pic>
        <p:nvPicPr>
          <p:cNvPr id="16386"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19" y="942109"/>
            <a:ext cx="8935099" cy="591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393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5280" y="1"/>
            <a:ext cx="8694539" cy="887506"/>
          </a:xfrm>
        </p:spPr>
        <p:txBody>
          <a:bodyPr>
            <a:normAutofit/>
          </a:bodyPr>
          <a:lstStyle/>
          <a:p>
            <a:pPr lvl="0"/>
            <a:r>
              <a:rPr lang="zh-CN" altLang="zh-CN" sz="2800" b="1" dirty="0">
                <a:solidFill>
                  <a:srgbClr val="FFFF00"/>
                </a:solidFill>
                <a:latin typeface="微软雅黑" panose="020B0503020204020204" pitchFamily="34" charset="-122"/>
                <a:ea typeface="微软雅黑" panose="020B0503020204020204" pitchFamily="34" charset="-122"/>
              </a:rPr>
              <a:t>“下一首”按钮</a:t>
            </a:r>
            <a:r>
              <a:rPr lang="zh-CN" altLang="zh-CN" sz="2800" b="1" dirty="0" smtClean="0">
                <a:solidFill>
                  <a:srgbClr val="FFFF00"/>
                </a:solidFill>
                <a:latin typeface="微软雅黑" panose="020B0503020204020204" pitchFamily="34" charset="-122"/>
                <a:ea typeface="微软雅黑" panose="020B0503020204020204" pitchFamily="34" charset="-122"/>
              </a:rPr>
              <a:t>功能</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93043" y="749860"/>
            <a:ext cx="8694539" cy="931022"/>
          </a:xfrm>
        </p:spPr>
        <p:txBody>
          <a:bodyPr>
            <a:normAutofit/>
          </a:bodyPr>
          <a:lstStyle/>
          <a:p>
            <a:r>
              <a:rPr lang="zh-CN" altLang="zh-CN" sz="2400" b="1" dirty="0">
                <a:solidFill>
                  <a:schemeClr val="bg1"/>
                </a:solidFill>
              </a:rPr>
              <a:t>完成了“开始”按钮的功能，接下来我们实现“下一首”按钮播放下一首音乐的功能，所需要的</a:t>
            </a:r>
            <a:r>
              <a:rPr lang="en-US" altLang="zh-CN" sz="2400" b="1" dirty="0">
                <a:solidFill>
                  <a:schemeClr val="bg1"/>
                </a:solidFill>
              </a:rPr>
              <a:t>Blocks</a:t>
            </a:r>
            <a:r>
              <a:rPr lang="zh-CN" altLang="zh-CN" sz="2400" b="1" dirty="0">
                <a:solidFill>
                  <a:schemeClr val="bg1"/>
                </a:solidFill>
              </a:rPr>
              <a:t>块</a:t>
            </a:r>
            <a:endParaRPr lang="zh-CN" altLang="en-US" sz="2400" b="1" dirty="0">
              <a:solidFill>
                <a:schemeClr val="bg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925514164"/>
              </p:ext>
            </p:extLst>
          </p:nvPr>
        </p:nvGraphicFramePr>
        <p:xfrm>
          <a:off x="709365" y="1559860"/>
          <a:ext cx="8674510" cy="2834215"/>
        </p:xfrm>
        <a:graphic>
          <a:graphicData uri="http://schemas.openxmlformats.org/drawingml/2006/table">
            <a:tbl>
              <a:tblPr>
                <a:tableStyleId>{5C22544A-7EE6-4342-B048-85BDC9FD1C3A}</a:tableStyleId>
              </a:tblPr>
              <a:tblGrid>
                <a:gridCol w="3026396"/>
                <a:gridCol w="3202081"/>
                <a:gridCol w="2446033"/>
              </a:tblGrid>
              <a:tr h="633019">
                <a:tc>
                  <a:txBody>
                    <a:bodyPr/>
                    <a:lstStyle/>
                    <a:p>
                      <a:pPr algn="ctr">
                        <a:lnSpc>
                          <a:spcPct val="130000"/>
                        </a:lnSpc>
                        <a:spcAft>
                          <a:spcPts val="0"/>
                        </a:spcAft>
                      </a:pPr>
                      <a:r>
                        <a:rPr lang="en-US" sz="2800" kern="100" dirty="0">
                          <a:effectLst/>
                        </a:rPr>
                        <a:t>Blocks</a:t>
                      </a:r>
                      <a:r>
                        <a:rPr lang="zh-CN" sz="3200" kern="100" dirty="0">
                          <a:effectLst/>
                        </a:rPr>
                        <a:t>类型</a:t>
                      </a:r>
                      <a:endParaRPr lang="zh-CN" sz="3200" kern="100" dirty="0">
                        <a:effectLst/>
                        <a:latin typeface="Times New Roman"/>
                        <a:ea typeface="宋体"/>
                      </a:endParaRPr>
                    </a:p>
                  </a:txBody>
                  <a:tcPr marL="56704" marR="56704" marT="0" marB="0"/>
                </a:tc>
                <a:tc>
                  <a:txBody>
                    <a:bodyPr/>
                    <a:lstStyle/>
                    <a:p>
                      <a:pPr algn="ctr">
                        <a:lnSpc>
                          <a:spcPct val="130000"/>
                        </a:lnSpc>
                        <a:spcAft>
                          <a:spcPts val="0"/>
                        </a:spcAft>
                      </a:pPr>
                      <a:r>
                        <a:rPr lang="zh-CN" sz="2800" kern="100" dirty="0">
                          <a:effectLst/>
                        </a:rPr>
                        <a:t>事件处理块</a:t>
                      </a:r>
                      <a:endParaRPr lang="zh-CN" sz="2800" kern="100" dirty="0">
                        <a:effectLst/>
                        <a:latin typeface="Times New Roman"/>
                        <a:ea typeface="宋体"/>
                      </a:endParaRPr>
                    </a:p>
                  </a:txBody>
                  <a:tcPr marL="56704" marR="56704" marT="0" marB="0"/>
                </a:tc>
                <a:tc>
                  <a:txBody>
                    <a:bodyPr/>
                    <a:lstStyle/>
                    <a:p>
                      <a:pPr algn="ctr">
                        <a:lnSpc>
                          <a:spcPct val="130000"/>
                        </a:lnSpc>
                        <a:spcAft>
                          <a:spcPts val="0"/>
                        </a:spcAft>
                      </a:pPr>
                      <a:r>
                        <a:rPr lang="zh-CN" sz="2800" kern="100" dirty="0">
                          <a:effectLst/>
                        </a:rPr>
                        <a:t>作用</a:t>
                      </a:r>
                      <a:endParaRPr lang="zh-CN" sz="2800" kern="100" dirty="0">
                        <a:effectLst/>
                        <a:latin typeface="Times New Roman"/>
                        <a:ea typeface="宋体"/>
                      </a:endParaRPr>
                    </a:p>
                  </a:txBody>
                  <a:tcPr marL="56704" marR="56704" marT="0" marB="0"/>
                </a:tc>
              </a:tr>
              <a:tr h="1249255">
                <a:tc rowSpan="2">
                  <a:txBody>
                    <a:bodyPr/>
                    <a:lstStyle/>
                    <a:p>
                      <a:pPr algn="just">
                        <a:lnSpc>
                          <a:spcPct val="130000"/>
                        </a:lnSpc>
                        <a:spcAft>
                          <a:spcPts val="0"/>
                        </a:spcAft>
                      </a:pPr>
                      <a:endParaRPr lang="en-US" sz="1050" kern="100" dirty="0">
                        <a:solidFill>
                          <a:srgbClr val="000000"/>
                        </a:solidFill>
                        <a:effectLst/>
                        <a:latin typeface="Times New Roman"/>
                        <a:ea typeface="宋体"/>
                      </a:endParaRPr>
                    </a:p>
                  </a:txBody>
                  <a:tcPr marL="56704" marR="56704" marT="0" marB="0" anchor="ctr"/>
                </a:tc>
                <a:tc>
                  <a:txBody>
                    <a:bodyPr/>
                    <a:lstStyle/>
                    <a:p>
                      <a:pPr algn="just">
                        <a:lnSpc>
                          <a:spcPct val="130000"/>
                        </a:lnSpc>
                        <a:spcAft>
                          <a:spcPts val="0"/>
                        </a:spcAft>
                      </a:pPr>
                      <a:endParaRPr lang="en-US" sz="1050" kern="100">
                        <a:solidFill>
                          <a:srgbClr val="000000"/>
                        </a:solidFill>
                        <a:effectLst/>
                        <a:latin typeface="Times New Roman"/>
                        <a:ea typeface="宋体"/>
                      </a:endParaRPr>
                    </a:p>
                  </a:txBody>
                  <a:tcPr marL="56704" marR="56704" marT="0" marB="0"/>
                </a:tc>
                <a:tc>
                  <a:txBody>
                    <a:bodyPr/>
                    <a:lstStyle/>
                    <a:p>
                      <a:pPr algn="just">
                        <a:lnSpc>
                          <a:spcPct val="130000"/>
                        </a:lnSpc>
                        <a:spcAft>
                          <a:spcPts val="0"/>
                        </a:spcAft>
                      </a:pPr>
                      <a:r>
                        <a:rPr lang="zh-CN" sz="2400" kern="100" dirty="0">
                          <a:effectLst/>
                        </a:rPr>
                        <a:t>加载音乐文件资源</a:t>
                      </a:r>
                      <a:endParaRPr lang="zh-CN" sz="2400" kern="100" dirty="0">
                        <a:effectLst/>
                        <a:latin typeface="Times New Roman"/>
                        <a:ea typeface="宋体"/>
                      </a:endParaRPr>
                    </a:p>
                  </a:txBody>
                  <a:tcPr marL="56704" marR="56704" marT="0" marB="0" anchor="ctr"/>
                </a:tc>
              </a:tr>
              <a:tr h="746907">
                <a:tc vMerge="1">
                  <a:txBody>
                    <a:bodyPr/>
                    <a:lstStyle/>
                    <a:p>
                      <a:endParaRPr lang="zh-CN" altLang="en-US"/>
                    </a:p>
                  </a:txBody>
                  <a:tcPr/>
                </a:tc>
                <a:tc>
                  <a:txBody>
                    <a:bodyPr/>
                    <a:lstStyle/>
                    <a:p>
                      <a:pPr algn="just">
                        <a:lnSpc>
                          <a:spcPct val="130000"/>
                        </a:lnSpc>
                        <a:spcAft>
                          <a:spcPts val="0"/>
                        </a:spcAft>
                      </a:pPr>
                      <a:endParaRPr lang="en-US" sz="1050" kern="100" dirty="0">
                        <a:solidFill>
                          <a:srgbClr val="000000"/>
                        </a:solidFill>
                        <a:effectLst/>
                        <a:latin typeface="Times New Roman"/>
                        <a:ea typeface="宋体"/>
                      </a:endParaRPr>
                    </a:p>
                  </a:txBody>
                  <a:tcPr marL="56704" marR="56704" marT="0" marB="0"/>
                </a:tc>
                <a:tc>
                  <a:txBody>
                    <a:bodyPr/>
                    <a:lstStyle/>
                    <a:p>
                      <a:pPr algn="just">
                        <a:lnSpc>
                          <a:spcPct val="130000"/>
                        </a:lnSpc>
                        <a:spcAft>
                          <a:spcPts val="0"/>
                        </a:spcAft>
                      </a:pPr>
                      <a:r>
                        <a:rPr lang="zh-CN" sz="2400" kern="100" dirty="0">
                          <a:effectLst/>
                        </a:rPr>
                        <a:t>调用</a:t>
                      </a:r>
                      <a:r>
                        <a:rPr lang="en-US" sz="2400" kern="100" dirty="0">
                          <a:effectLst/>
                        </a:rPr>
                        <a:t>Player1.Start</a:t>
                      </a:r>
                      <a:r>
                        <a:rPr lang="zh-CN" sz="2400" kern="100" dirty="0">
                          <a:effectLst/>
                        </a:rPr>
                        <a:t>方法对音乐播放</a:t>
                      </a:r>
                      <a:endParaRPr lang="zh-CN" sz="2400" kern="100" dirty="0">
                        <a:effectLst/>
                        <a:latin typeface="Times New Roman"/>
                        <a:ea typeface="宋体"/>
                      </a:endParaRPr>
                    </a:p>
                  </a:txBody>
                  <a:tcPr marL="56704" marR="56704" marT="0" marB="0"/>
                </a:tc>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208675601"/>
              </p:ext>
            </p:extLst>
          </p:nvPr>
        </p:nvGraphicFramePr>
        <p:xfrm>
          <a:off x="1008063" y="2425981"/>
          <a:ext cx="2192783" cy="666844"/>
        </p:xfrm>
        <a:graphic>
          <a:graphicData uri="http://schemas.openxmlformats.org/presentationml/2006/ole">
            <mc:AlternateContent xmlns:mc="http://schemas.openxmlformats.org/markup-compatibility/2006">
              <mc:Choice xmlns:v="urn:schemas-microsoft-com:vml" Requires="v">
                <p:oleObj spid="_x0000_s17425" name="BMP 图像" r:id="rId3" imgW="1704762" imgH="619211" progId="Paint.Picture">
                  <p:embed/>
                </p:oleObj>
              </mc:Choice>
              <mc:Fallback>
                <p:oleObj name="BMP 图像" r:id="rId3" imgW="1704762" imgH="619211" progId="Paint.Picture">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2425981"/>
                        <a:ext cx="2192783" cy="666844"/>
                      </a:xfrm>
                      <a:prstGeom prst="rect">
                        <a:avLst/>
                      </a:prstGeom>
                      <a:noFill/>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985119506"/>
              </p:ext>
            </p:extLst>
          </p:nvPr>
        </p:nvGraphicFramePr>
        <p:xfrm>
          <a:off x="3277438" y="2358746"/>
          <a:ext cx="3525473" cy="801313"/>
        </p:xfrm>
        <a:graphic>
          <a:graphicData uri="http://schemas.openxmlformats.org/presentationml/2006/ole">
            <mc:AlternateContent xmlns:mc="http://schemas.openxmlformats.org/markup-compatibility/2006">
              <mc:Choice xmlns:v="urn:schemas-microsoft-com:vml" Requires="v">
                <p:oleObj spid="_x0000_s17426" name="BMP 图像" r:id="rId5" imgW="3753374" imgH="352474" progId="Paint.Picture">
                  <p:embed/>
                </p:oleObj>
              </mc:Choice>
              <mc:Fallback>
                <p:oleObj name="BMP 图像" r:id="rId5" imgW="3753374" imgH="352474" progId="Paint.Picture">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7438" y="2358746"/>
                        <a:ext cx="3525473" cy="801313"/>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565474054"/>
              </p:ext>
            </p:extLst>
          </p:nvPr>
        </p:nvGraphicFramePr>
        <p:xfrm>
          <a:off x="3235482" y="3186956"/>
          <a:ext cx="3579798" cy="766481"/>
        </p:xfrm>
        <a:graphic>
          <a:graphicData uri="http://schemas.openxmlformats.org/presentationml/2006/ole">
            <mc:AlternateContent xmlns:mc="http://schemas.openxmlformats.org/markup-compatibility/2006">
              <mc:Choice xmlns:v="urn:schemas-microsoft-com:vml" Requires="v">
                <p:oleObj spid="_x0000_s17427" name="BMP 图像" r:id="rId7" imgW="2010056" imgH="352474" progId="Paint.Picture">
                  <p:embed/>
                </p:oleObj>
              </mc:Choice>
              <mc:Fallback>
                <p:oleObj name="BMP 图像" r:id="rId7" imgW="2010056" imgH="352474" progId="Paint.Picture">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482" y="3186956"/>
                        <a:ext cx="3579798" cy="766481"/>
                      </a:xfrm>
                      <a:prstGeom prst="rect">
                        <a:avLst/>
                      </a:prstGeom>
                      <a:noFill/>
                    </p:spPr>
                  </p:pic>
                </p:oleObj>
              </mc:Fallback>
            </mc:AlternateContent>
          </a:graphicData>
        </a:graphic>
      </p:graphicFrame>
      <p:sp>
        <p:nvSpPr>
          <p:cNvPr id="8" name="矩形 7"/>
          <p:cNvSpPr/>
          <p:nvPr/>
        </p:nvSpPr>
        <p:spPr>
          <a:xfrm>
            <a:off x="1319375" y="4450542"/>
            <a:ext cx="7575294" cy="830997"/>
          </a:xfrm>
          <a:prstGeom prst="rect">
            <a:avLst/>
          </a:prstGeom>
        </p:spPr>
        <p:txBody>
          <a:bodyPr wrap="square">
            <a:spAutoFit/>
          </a:bodyPr>
          <a:lstStyle/>
          <a:p>
            <a:r>
              <a:rPr lang="zh-CN" altLang="zh-CN" sz="2400" b="1" dirty="0">
                <a:solidFill>
                  <a:schemeClr val="bg1"/>
                </a:solidFill>
              </a:rPr>
              <a:t>通过上面的</a:t>
            </a:r>
            <a:r>
              <a:rPr lang="en-US" altLang="zh-CN" sz="2400" b="1" dirty="0">
                <a:solidFill>
                  <a:schemeClr val="bg1"/>
                </a:solidFill>
              </a:rPr>
              <a:t>Blocks</a:t>
            </a:r>
            <a:r>
              <a:rPr lang="zh-CN" altLang="zh-CN" sz="2400" b="1" dirty="0">
                <a:solidFill>
                  <a:schemeClr val="bg1"/>
                </a:solidFill>
              </a:rPr>
              <a:t>清单，可以完成一个播放下一首音乐的行为</a:t>
            </a:r>
            <a:endParaRPr lang="zh-CN" altLang="en-US" sz="2400" b="1" dirty="0">
              <a:solidFill>
                <a:schemeClr val="bg1"/>
              </a:solidFill>
            </a:endParaRPr>
          </a:p>
        </p:txBody>
      </p:sp>
      <p:pic>
        <p:nvPicPr>
          <p:cNvPr id="17412"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2295" y="4912206"/>
            <a:ext cx="6286828" cy="194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2326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412"/>
                                        </p:tgtEl>
                                        <p:attrNameLst>
                                          <p:attrName>style.visibility</p:attrName>
                                        </p:attrNameLst>
                                      </p:cBhvr>
                                      <p:to>
                                        <p:strVal val="visible"/>
                                      </p:to>
                                    </p:set>
                                    <p:animEffect transition="in" filter="fade">
                                      <p:cBhvr>
                                        <p:cTn id="54" dur="1000"/>
                                        <p:tgtEl>
                                          <p:spTgt spid="17412"/>
                                        </p:tgtEl>
                                      </p:cBhvr>
                                    </p:animEffect>
                                    <p:anim calcmode="lin" valueType="num">
                                      <p:cBhvr>
                                        <p:cTn id="55" dur="1000" fill="hold"/>
                                        <p:tgtEl>
                                          <p:spTgt spid="17412"/>
                                        </p:tgtEl>
                                        <p:attrNameLst>
                                          <p:attrName>ppt_x</p:attrName>
                                        </p:attrNameLst>
                                      </p:cBhvr>
                                      <p:tavLst>
                                        <p:tav tm="0">
                                          <p:val>
                                            <p:strVal val="#ppt_x"/>
                                          </p:val>
                                        </p:tav>
                                        <p:tav tm="100000">
                                          <p:val>
                                            <p:strVal val="#ppt_x"/>
                                          </p:val>
                                        </p:tav>
                                      </p:tavLst>
                                    </p:anim>
                                    <p:anim calcmode="lin" valueType="num">
                                      <p:cBhvr>
                                        <p:cTn id="56"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3200" b="1" dirty="0">
                <a:solidFill>
                  <a:schemeClr val="bg1"/>
                </a:solidFill>
                <a:latin typeface="微软雅黑" panose="020B0503020204020204" pitchFamily="34" charset="-122"/>
                <a:ea typeface="微软雅黑" panose="020B0503020204020204" pitchFamily="34" charset="-122"/>
              </a:rPr>
              <a:t>AppInventor2</a:t>
            </a:r>
            <a:r>
              <a:rPr lang="zh-CN" altLang="zh-CN" sz="3200" b="1" dirty="0">
                <a:solidFill>
                  <a:schemeClr val="bg1"/>
                </a:solidFill>
                <a:latin typeface="微软雅黑" panose="020B0503020204020204" pitchFamily="34" charset="-122"/>
                <a:ea typeface="微软雅黑" panose="020B0503020204020204" pitchFamily="34" charset="-122"/>
              </a:rPr>
              <a:t>是一个可视化、可拖拽的编程工具，用于在</a:t>
            </a:r>
            <a:r>
              <a:rPr lang="en-US" altLang="zh-CN" sz="3200" b="1" dirty="0">
                <a:solidFill>
                  <a:schemeClr val="bg1"/>
                </a:solidFill>
                <a:latin typeface="微软雅黑" panose="020B0503020204020204" pitchFamily="34" charset="-122"/>
                <a:ea typeface="微软雅黑" panose="020B0503020204020204" pitchFamily="34" charset="-122"/>
              </a:rPr>
              <a:t>Android</a:t>
            </a:r>
            <a:r>
              <a:rPr lang="zh-CN" altLang="zh-CN" sz="3200" b="1" dirty="0">
                <a:solidFill>
                  <a:schemeClr val="bg1"/>
                </a:solidFill>
                <a:latin typeface="微软雅黑" panose="020B0503020204020204" pitchFamily="34" charset="-122"/>
                <a:ea typeface="微软雅黑" panose="020B0503020204020204" pitchFamily="34" charset="-122"/>
              </a:rPr>
              <a:t>平台上构建移动应用。利用基于</a:t>
            </a:r>
            <a:r>
              <a:rPr lang="en-US" altLang="zh-CN" sz="3200" b="1" dirty="0">
                <a:solidFill>
                  <a:schemeClr val="bg1"/>
                </a:solidFill>
                <a:latin typeface="微软雅黑" panose="020B0503020204020204" pitchFamily="34" charset="-122"/>
                <a:ea typeface="微软雅黑" panose="020B0503020204020204" pitchFamily="34" charset="-122"/>
              </a:rPr>
              <a:t>web</a:t>
            </a:r>
            <a:r>
              <a:rPr lang="zh-CN" altLang="zh-CN" sz="3200" b="1" dirty="0">
                <a:solidFill>
                  <a:schemeClr val="bg1"/>
                </a:solidFill>
                <a:latin typeface="微软雅黑" panose="020B0503020204020204" pitchFamily="34" charset="-122"/>
                <a:ea typeface="微软雅黑" panose="020B0503020204020204" pitchFamily="34" charset="-122"/>
              </a:rPr>
              <a:t>的图形化的用户界面生成器，可以设计应用的用户界面（外观），然后像玩拼图玩具一样，将“块”语言拼在一起，来定义应用的行为。</a:t>
            </a:r>
          </a:p>
          <a:p>
            <a:endParaRPr lang="zh-CN" altLang="en-US" dirty="0"/>
          </a:p>
        </p:txBody>
      </p:sp>
      <p:sp>
        <p:nvSpPr>
          <p:cNvPr id="4" name="文本框 25"/>
          <p:cNvSpPr txBox="1">
            <a:spLocks noGrp="1"/>
          </p:cNvSpPr>
          <p:nvPr>
            <p:ph type="title"/>
          </p:nvPr>
        </p:nvSpPr>
        <p:spPr>
          <a:xfrm>
            <a:off x="2906202" y="689353"/>
            <a:ext cx="4268220" cy="677108"/>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4400" dirty="0" smtClean="0">
                <a:solidFill>
                  <a:srgbClr val="FFFF00"/>
                </a:solidFill>
                <a:latin typeface="微软雅黑" panose="020B0503020204020204" pitchFamily="34" charset="-122"/>
                <a:ea typeface="微软雅黑" panose="020B0503020204020204" pitchFamily="34" charset="-122"/>
                <a:cs typeface="Arial" panose="020B0604020202020204" pitchFamily="34" charset="0"/>
              </a:rPr>
              <a:t>App Inventor 2</a:t>
            </a:r>
            <a:endParaRPr lang="zh-CN" altLang="en-US" sz="4400" dirty="0">
              <a:solidFill>
                <a:srgbClr val="FFFF00"/>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69202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2978" y="0"/>
            <a:ext cx="8694539" cy="897312"/>
          </a:xfrm>
        </p:spPr>
        <p:txBody>
          <a:bodyPr>
            <a:normAutofit/>
          </a:bodyPr>
          <a:lstStyle/>
          <a:p>
            <a:pPr lvl="0"/>
            <a:r>
              <a:rPr lang="zh-CN" altLang="zh-CN" sz="2800" b="1" dirty="0">
                <a:solidFill>
                  <a:srgbClr val="FFFF00"/>
                </a:solidFill>
                <a:latin typeface="微软雅黑" panose="020B0503020204020204" pitchFamily="34" charset="-122"/>
                <a:ea typeface="微软雅黑" panose="020B0503020204020204" pitchFamily="34" charset="-122"/>
              </a:rPr>
              <a:t>“停止”按钮</a:t>
            </a:r>
            <a:r>
              <a:rPr lang="zh-CN" altLang="zh-CN" sz="2800" b="1" dirty="0" smtClean="0">
                <a:solidFill>
                  <a:srgbClr val="FFFF00"/>
                </a:solidFill>
                <a:latin typeface="微软雅黑" panose="020B0503020204020204" pitchFamily="34" charset="-122"/>
                <a:ea typeface="微软雅黑" panose="020B0503020204020204" pitchFamily="34" charset="-122"/>
              </a:rPr>
              <a:t>功能</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48570" y="790202"/>
            <a:ext cx="8694539" cy="527610"/>
          </a:xfrm>
        </p:spPr>
        <p:txBody>
          <a:bodyPr>
            <a:normAutofit/>
          </a:bodyPr>
          <a:lstStyle/>
          <a:p>
            <a:r>
              <a:rPr lang="zh-CN" altLang="zh-CN" sz="2400" b="1" dirty="0">
                <a:solidFill>
                  <a:schemeClr val="bg1"/>
                </a:solidFill>
              </a:rPr>
              <a:t>停止”按钮要实现停止播放音乐的功能，所需要的</a:t>
            </a:r>
            <a:r>
              <a:rPr lang="en-US" altLang="zh-CN" sz="2400" b="1" dirty="0">
                <a:solidFill>
                  <a:schemeClr val="bg1"/>
                </a:solidFill>
              </a:rPr>
              <a:t>Blocks</a:t>
            </a:r>
            <a:r>
              <a:rPr lang="zh-CN" altLang="zh-CN" sz="2400" b="1" dirty="0">
                <a:solidFill>
                  <a:schemeClr val="bg1"/>
                </a:solidFill>
              </a:rPr>
              <a:t>块</a:t>
            </a:r>
            <a:endParaRPr lang="zh-CN" altLang="en-US" sz="2400" b="1" dirty="0">
              <a:solidFill>
                <a:schemeClr val="bg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576486818"/>
              </p:ext>
            </p:extLst>
          </p:nvPr>
        </p:nvGraphicFramePr>
        <p:xfrm>
          <a:off x="1006670" y="1404906"/>
          <a:ext cx="8388325" cy="1338294"/>
        </p:xfrm>
        <a:graphic>
          <a:graphicData uri="http://schemas.openxmlformats.org/drawingml/2006/table">
            <a:tbl>
              <a:tblPr>
                <a:tableStyleId>{5C22544A-7EE6-4342-B048-85BDC9FD1C3A}</a:tableStyleId>
              </a:tblPr>
              <a:tblGrid>
                <a:gridCol w="2389887"/>
                <a:gridCol w="3696943"/>
                <a:gridCol w="2301495"/>
              </a:tblGrid>
              <a:tr h="238436">
                <a:tc>
                  <a:txBody>
                    <a:bodyPr/>
                    <a:lstStyle/>
                    <a:p>
                      <a:pPr algn="ctr">
                        <a:lnSpc>
                          <a:spcPct val="130000"/>
                        </a:lnSpc>
                        <a:spcAft>
                          <a:spcPts val="0"/>
                        </a:spcAft>
                      </a:pPr>
                      <a:r>
                        <a:rPr lang="en-US" sz="1050" kern="100" dirty="0">
                          <a:effectLst/>
                        </a:rPr>
                        <a:t>Blocks</a:t>
                      </a:r>
                      <a:r>
                        <a:rPr lang="zh-CN" sz="1050" kern="100" dirty="0">
                          <a:effectLst/>
                        </a:rPr>
                        <a:t>类型</a:t>
                      </a:r>
                      <a:endParaRPr lang="zh-CN" sz="1050" kern="100" dirty="0">
                        <a:effectLst/>
                        <a:latin typeface="Times New Roman"/>
                        <a:ea typeface="宋体"/>
                      </a:endParaRPr>
                    </a:p>
                  </a:txBody>
                  <a:tcPr marL="56704" marR="56704" marT="0" marB="0"/>
                </a:tc>
                <a:tc>
                  <a:txBody>
                    <a:bodyPr/>
                    <a:lstStyle/>
                    <a:p>
                      <a:pPr algn="ctr">
                        <a:lnSpc>
                          <a:spcPct val="130000"/>
                        </a:lnSpc>
                        <a:spcAft>
                          <a:spcPts val="0"/>
                        </a:spcAft>
                      </a:pPr>
                      <a:r>
                        <a:rPr lang="zh-CN" sz="1050" kern="100">
                          <a:effectLst/>
                        </a:rPr>
                        <a:t>事件处理块</a:t>
                      </a:r>
                      <a:endParaRPr lang="zh-CN" sz="1050" kern="100">
                        <a:effectLst/>
                        <a:latin typeface="Times New Roman"/>
                        <a:ea typeface="宋体"/>
                      </a:endParaRPr>
                    </a:p>
                  </a:txBody>
                  <a:tcPr marL="56704" marR="56704" marT="0" marB="0"/>
                </a:tc>
                <a:tc>
                  <a:txBody>
                    <a:bodyPr/>
                    <a:lstStyle/>
                    <a:p>
                      <a:pPr algn="ctr">
                        <a:lnSpc>
                          <a:spcPct val="130000"/>
                        </a:lnSpc>
                        <a:spcAft>
                          <a:spcPts val="0"/>
                        </a:spcAft>
                      </a:pPr>
                      <a:r>
                        <a:rPr lang="zh-CN" sz="1050" kern="100">
                          <a:effectLst/>
                        </a:rPr>
                        <a:t>作用</a:t>
                      </a:r>
                      <a:endParaRPr lang="zh-CN" sz="1050" kern="100">
                        <a:effectLst/>
                        <a:latin typeface="Times New Roman"/>
                        <a:ea typeface="宋体"/>
                      </a:endParaRPr>
                    </a:p>
                  </a:txBody>
                  <a:tcPr marL="56704" marR="56704" marT="0" marB="0"/>
                </a:tc>
              </a:tr>
              <a:tr h="1099858">
                <a:tc>
                  <a:txBody>
                    <a:bodyPr/>
                    <a:lstStyle/>
                    <a:p>
                      <a:pPr algn="just">
                        <a:lnSpc>
                          <a:spcPct val="130000"/>
                        </a:lnSpc>
                        <a:spcAft>
                          <a:spcPts val="0"/>
                        </a:spcAft>
                      </a:pPr>
                      <a:endParaRPr lang="en-US" sz="1050" kern="100">
                        <a:solidFill>
                          <a:srgbClr val="000000"/>
                        </a:solidFill>
                        <a:effectLst/>
                        <a:latin typeface="Times New Roman"/>
                        <a:ea typeface="宋体"/>
                      </a:endParaRPr>
                    </a:p>
                  </a:txBody>
                  <a:tcPr marL="56704" marR="56704" marT="0" marB="0" anchor="ctr"/>
                </a:tc>
                <a:tc>
                  <a:txBody>
                    <a:bodyPr/>
                    <a:lstStyle/>
                    <a:p>
                      <a:pPr algn="just">
                        <a:lnSpc>
                          <a:spcPct val="130000"/>
                        </a:lnSpc>
                        <a:spcAft>
                          <a:spcPts val="0"/>
                        </a:spcAft>
                      </a:pPr>
                      <a:endParaRPr lang="en-US" sz="1050" kern="100" dirty="0">
                        <a:solidFill>
                          <a:srgbClr val="000000"/>
                        </a:solidFill>
                        <a:effectLst/>
                        <a:latin typeface="Times New Roman"/>
                        <a:ea typeface="宋体"/>
                      </a:endParaRPr>
                    </a:p>
                  </a:txBody>
                  <a:tcPr marL="56704" marR="56704" marT="0" marB="0" anchor="ctr"/>
                </a:tc>
                <a:tc>
                  <a:txBody>
                    <a:bodyPr/>
                    <a:lstStyle/>
                    <a:p>
                      <a:pPr algn="just">
                        <a:lnSpc>
                          <a:spcPct val="130000"/>
                        </a:lnSpc>
                        <a:spcAft>
                          <a:spcPts val="0"/>
                        </a:spcAft>
                      </a:pPr>
                      <a:r>
                        <a:rPr lang="zh-CN" sz="2000" kern="100" dirty="0">
                          <a:effectLst/>
                        </a:rPr>
                        <a:t>调用</a:t>
                      </a:r>
                      <a:r>
                        <a:rPr lang="en-US" sz="2000" kern="100" dirty="0">
                          <a:effectLst/>
                        </a:rPr>
                        <a:t>Player1.Stop</a:t>
                      </a:r>
                      <a:r>
                        <a:rPr lang="zh-CN" sz="2000" kern="100" dirty="0">
                          <a:effectLst/>
                        </a:rPr>
                        <a:t>方法停止音乐播放</a:t>
                      </a:r>
                      <a:endParaRPr lang="zh-CN" sz="2800" kern="100" dirty="0">
                        <a:effectLst/>
                        <a:latin typeface="Times New Roman"/>
                        <a:ea typeface="宋体"/>
                      </a:endParaRPr>
                    </a:p>
                  </a:txBody>
                  <a:tcPr marL="56704" marR="56704" marT="0" marB="0" anchor="ctr"/>
                </a:tc>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432784197"/>
              </p:ext>
            </p:extLst>
          </p:nvPr>
        </p:nvGraphicFramePr>
        <p:xfrm>
          <a:off x="1241548" y="1875585"/>
          <a:ext cx="1885021" cy="791610"/>
        </p:xfrm>
        <a:graphic>
          <a:graphicData uri="http://schemas.openxmlformats.org/presentationml/2006/ole">
            <mc:AlternateContent xmlns:mc="http://schemas.openxmlformats.org/markup-compatibility/2006">
              <mc:Choice xmlns:v="urn:schemas-microsoft-com:vml" Requires="v">
                <p:oleObj spid="_x0000_s18444" name="BMP 图像" r:id="rId3" imgW="1714739" imgH="600159" progId="Paint.Picture">
                  <p:embed/>
                </p:oleObj>
              </mc:Choice>
              <mc:Fallback>
                <p:oleObj name="BMP 图像" r:id="rId3" imgW="1714739" imgH="600159" progId="Paint.Picture">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548" y="1875585"/>
                        <a:ext cx="1885021" cy="791610"/>
                      </a:xfrm>
                      <a:prstGeom prst="rect">
                        <a:avLst/>
                      </a:prstGeom>
                      <a:noFill/>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15250673"/>
              </p:ext>
            </p:extLst>
          </p:nvPr>
        </p:nvGraphicFramePr>
        <p:xfrm>
          <a:off x="3337354" y="1875585"/>
          <a:ext cx="3279672" cy="773486"/>
        </p:xfrm>
        <a:graphic>
          <a:graphicData uri="http://schemas.openxmlformats.org/presentationml/2006/ole">
            <mc:AlternateContent xmlns:mc="http://schemas.openxmlformats.org/markup-compatibility/2006">
              <mc:Choice xmlns:v="urn:schemas-microsoft-com:vml" Requires="v">
                <p:oleObj spid="_x0000_s18445" name="BMP 图像" r:id="rId5" imgW="1905266" imgH="371527" progId="Paint.Picture">
                  <p:embed/>
                </p:oleObj>
              </mc:Choice>
              <mc:Fallback>
                <p:oleObj name="BMP 图像" r:id="rId5" imgW="1905266" imgH="371527" progId="Paint.Picture">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7354" y="1875585"/>
                        <a:ext cx="3279672" cy="773486"/>
                      </a:xfrm>
                      <a:prstGeom prst="rect">
                        <a:avLst/>
                      </a:prstGeom>
                      <a:noFill/>
                    </p:spPr>
                  </p:pic>
                </p:oleObj>
              </mc:Fallback>
            </mc:AlternateContent>
          </a:graphicData>
        </a:graphic>
      </p:graphicFrame>
      <p:sp>
        <p:nvSpPr>
          <p:cNvPr id="7" name="矩形 6"/>
          <p:cNvSpPr/>
          <p:nvPr/>
        </p:nvSpPr>
        <p:spPr>
          <a:xfrm>
            <a:off x="2177661" y="3534782"/>
            <a:ext cx="7491794" cy="461665"/>
          </a:xfrm>
          <a:prstGeom prst="rect">
            <a:avLst/>
          </a:prstGeom>
        </p:spPr>
        <p:txBody>
          <a:bodyPr wrap="none">
            <a:spAutoFit/>
          </a:bodyPr>
          <a:lstStyle/>
          <a:p>
            <a:r>
              <a:rPr lang="zh-CN" altLang="zh-CN" sz="2400" b="1" dirty="0">
                <a:solidFill>
                  <a:schemeClr val="bg1"/>
                </a:solidFill>
              </a:rPr>
              <a:t>通过上面的</a:t>
            </a:r>
            <a:r>
              <a:rPr lang="en-US" altLang="zh-CN" sz="2400" b="1" dirty="0">
                <a:solidFill>
                  <a:schemeClr val="bg1"/>
                </a:solidFill>
              </a:rPr>
              <a:t>Blocks</a:t>
            </a:r>
            <a:r>
              <a:rPr lang="zh-CN" altLang="zh-CN" sz="2400" b="1" dirty="0">
                <a:solidFill>
                  <a:schemeClr val="bg1"/>
                </a:solidFill>
              </a:rPr>
              <a:t>清单，可以完成停止播放音乐的行为</a:t>
            </a:r>
            <a:endParaRPr lang="zh-CN" altLang="en-US" sz="2400" b="1" dirty="0">
              <a:solidFill>
                <a:schemeClr val="bg1"/>
              </a:solidFill>
            </a:endParaRPr>
          </a:p>
        </p:txBody>
      </p:sp>
      <p:pic>
        <p:nvPicPr>
          <p:cNvPr id="18435" name="图片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2186" y="4285131"/>
            <a:ext cx="5197359" cy="181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9100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435"/>
                                        </p:tgtEl>
                                        <p:attrNameLst>
                                          <p:attrName>style.visibility</p:attrName>
                                        </p:attrNameLst>
                                      </p:cBhvr>
                                      <p:to>
                                        <p:strVal val="visible"/>
                                      </p:to>
                                    </p:set>
                                    <p:animEffect transition="in" filter="barn(inVertical)">
                                      <p:cBhvr>
                                        <p:cTn id="35"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043" y="365126"/>
            <a:ext cx="8694539" cy="670299"/>
          </a:xfrm>
        </p:spPr>
        <p:txBody>
          <a:bodyPr>
            <a:normAutofit/>
          </a:bodyPr>
          <a:lstStyle/>
          <a:p>
            <a:pPr lvl="0"/>
            <a:r>
              <a:rPr lang="zh-CN" altLang="zh-CN" sz="2800" b="1" dirty="0">
                <a:solidFill>
                  <a:srgbClr val="FFFF00"/>
                </a:solidFill>
                <a:latin typeface="微软雅黑" panose="020B0503020204020204" pitchFamily="34" charset="-122"/>
                <a:ea typeface="微软雅黑" panose="020B0503020204020204" pitchFamily="34" charset="-122"/>
              </a:rPr>
              <a:t>摇晃换歌曲</a:t>
            </a:r>
            <a:r>
              <a:rPr lang="zh-CN" altLang="zh-CN" sz="2800" b="1" dirty="0" smtClean="0">
                <a:solidFill>
                  <a:srgbClr val="FFFF00"/>
                </a:solidFill>
                <a:latin typeface="微软雅黑" panose="020B0503020204020204" pitchFamily="34" charset="-122"/>
                <a:ea typeface="微软雅黑" panose="020B0503020204020204" pitchFamily="34" charset="-122"/>
              </a:rPr>
              <a:t>功能</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93043" y="951567"/>
            <a:ext cx="8694539" cy="863787"/>
          </a:xfrm>
        </p:spPr>
        <p:txBody>
          <a:bodyPr>
            <a:normAutofit/>
          </a:bodyPr>
          <a:lstStyle/>
          <a:p>
            <a:r>
              <a:rPr lang="zh-CN" altLang="zh-CN" sz="2400" b="1" dirty="0">
                <a:solidFill>
                  <a:schemeClr val="bg1"/>
                </a:solidFill>
                <a:latin typeface="微软雅黑" panose="020B0503020204020204" pitchFamily="34" charset="-122"/>
                <a:ea typeface="微软雅黑" panose="020B0503020204020204" pitchFamily="34" charset="-122"/>
              </a:rPr>
              <a:t>当</a:t>
            </a:r>
            <a:r>
              <a:rPr lang="en-US" altLang="zh-CN" sz="2400" b="1" dirty="0">
                <a:solidFill>
                  <a:schemeClr val="bg1"/>
                </a:solidFill>
                <a:latin typeface="微软雅黑" panose="020B0503020204020204" pitchFamily="34" charset="-122"/>
                <a:ea typeface="微软雅黑" panose="020B0503020204020204" pitchFamily="34" charset="-122"/>
              </a:rPr>
              <a:t>Android</a:t>
            </a:r>
            <a:r>
              <a:rPr lang="zh-CN" altLang="zh-CN" sz="2400" b="1" dirty="0">
                <a:solidFill>
                  <a:schemeClr val="bg1"/>
                </a:solidFill>
                <a:latin typeface="微软雅黑" panose="020B0503020204020204" pitchFamily="34" charset="-122"/>
                <a:ea typeface="微软雅黑" panose="020B0503020204020204" pitchFamily="34" charset="-122"/>
              </a:rPr>
              <a:t>移动设备摇晃时，触发加速度传感器，要实现另一首音乐的播放功能，所需要的</a:t>
            </a:r>
            <a:r>
              <a:rPr lang="en-US" altLang="zh-CN" sz="2400" b="1" dirty="0">
                <a:solidFill>
                  <a:schemeClr val="bg1"/>
                </a:solidFill>
                <a:latin typeface="微软雅黑" panose="020B0503020204020204" pitchFamily="34" charset="-122"/>
                <a:ea typeface="微软雅黑" panose="020B0503020204020204" pitchFamily="34" charset="-122"/>
              </a:rPr>
              <a:t>Blocks</a:t>
            </a:r>
            <a:r>
              <a:rPr lang="zh-CN" altLang="zh-CN" sz="2400" b="1" dirty="0">
                <a:solidFill>
                  <a:schemeClr val="bg1"/>
                </a:solidFill>
                <a:latin typeface="微软雅黑" panose="020B0503020204020204" pitchFamily="34" charset="-122"/>
                <a:ea typeface="微软雅黑" panose="020B0503020204020204" pitchFamily="34" charset="-122"/>
              </a:rPr>
              <a:t>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37224737"/>
              </p:ext>
            </p:extLst>
          </p:nvPr>
        </p:nvGraphicFramePr>
        <p:xfrm>
          <a:off x="878349" y="1922930"/>
          <a:ext cx="8861313" cy="2025513"/>
        </p:xfrm>
        <a:graphic>
          <a:graphicData uri="http://schemas.openxmlformats.org/drawingml/2006/table">
            <a:tbl>
              <a:tblPr>
                <a:tableStyleId>{5C22544A-7EE6-4342-B048-85BDC9FD1C3A}</a:tableStyleId>
              </a:tblPr>
              <a:tblGrid>
                <a:gridCol w="3624114"/>
                <a:gridCol w="2780047"/>
                <a:gridCol w="2457152"/>
              </a:tblGrid>
              <a:tr h="511977">
                <a:tc>
                  <a:txBody>
                    <a:bodyPr/>
                    <a:lstStyle/>
                    <a:p>
                      <a:pPr algn="ctr">
                        <a:lnSpc>
                          <a:spcPct val="130000"/>
                        </a:lnSpc>
                        <a:spcAft>
                          <a:spcPts val="0"/>
                        </a:spcAft>
                      </a:pPr>
                      <a:r>
                        <a:rPr lang="en-US" sz="2800" kern="100" dirty="0">
                          <a:effectLst/>
                        </a:rPr>
                        <a:t>Blocks</a:t>
                      </a:r>
                      <a:r>
                        <a:rPr lang="zh-CN" sz="2800" kern="100" dirty="0">
                          <a:effectLst/>
                        </a:rPr>
                        <a:t>类型</a:t>
                      </a:r>
                      <a:endParaRPr lang="zh-CN" sz="2800" kern="100" dirty="0">
                        <a:effectLst/>
                        <a:latin typeface="Times New Roman"/>
                        <a:ea typeface="宋体"/>
                      </a:endParaRPr>
                    </a:p>
                  </a:txBody>
                  <a:tcPr marL="56704" marR="56704" marT="0" marB="0"/>
                </a:tc>
                <a:tc>
                  <a:txBody>
                    <a:bodyPr/>
                    <a:lstStyle/>
                    <a:p>
                      <a:pPr algn="ctr">
                        <a:lnSpc>
                          <a:spcPct val="130000"/>
                        </a:lnSpc>
                        <a:spcAft>
                          <a:spcPts val="0"/>
                        </a:spcAft>
                      </a:pPr>
                      <a:r>
                        <a:rPr lang="zh-CN" sz="2800" kern="100" dirty="0">
                          <a:effectLst/>
                        </a:rPr>
                        <a:t>事件处理块</a:t>
                      </a:r>
                      <a:endParaRPr lang="zh-CN" sz="2800" kern="100" dirty="0">
                        <a:effectLst/>
                        <a:latin typeface="Times New Roman"/>
                        <a:ea typeface="宋体"/>
                      </a:endParaRPr>
                    </a:p>
                  </a:txBody>
                  <a:tcPr marL="56704" marR="56704" marT="0" marB="0"/>
                </a:tc>
                <a:tc>
                  <a:txBody>
                    <a:bodyPr/>
                    <a:lstStyle/>
                    <a:p>
                      <a:pPr algn="ctr">
                        <a:lnSpc>
                          <a:spcPct val="130000"/>
                        </a:lnSpc>
                        <a:spcAft>
                          <a:spcPts val="0"/>
                        </a:spcAft>
                      </a:pPr>
                      <a:r>
                        <a:rPr lang="zh-CN" sz="2800" kern="100">
                          <a:effectLst/>
                        </a:rPr>
                        <a:t>作用</a:t>
                      </a:r>
                      <a:endParaRPr lang="zh-CN" sz="2800" kern="100">
                        <a:effectLst/>
                        <a:latin typeface="Times New Roman"/>
                        <a:ea typeface="宋体"/>
                      </a:endParaRPr>
                    </a:p>
                  </a:txBody>
                  <a:tcPr marL="56704" marR="56704" marT="0" marB="0"/>
                </a:tc>
              </a:tr>
              <a:tr h="508358">
                <a:tc rowSpan="2">
                  <a:txBody>
                    <a:bodyPr/>
                    <a:lstStyle/>
                    <a:p>
                      <a:pPr algn="just">
                        <a:lnSpc>
                          <a:spcPct val="130000"/>
                        </a:lnSpc>
                        <a:spcAft>
                          <a:spcPts val="0"/>
                        </a:spcAft>
                      </a:pPr>
                      <a:endParaRPr lang="en-US" sz="2800" kern="100">
                        <a:solidFill>
                          <a:srgbClr val="000000"/>
                        </a:solidFill>
                        <a:effectLst/>
                        <a:latin typeface="Times New Roman"/>
                        <a:ea typeface="宋体"/>
                      </a:endParaRPr>
                    </a:p>
                  </a:txBody>
                  <a:tcPr marL="56704" marR="56704" marT="0" marB="0" anchor="ctr"/>
                </a:tc>
                <a:tc>
                  <a:txBody>
                    <a:bodyPr/>
                    <a:lstStyle/>
                    <a:p>
                      <a:pPr algn="just">
                        <a:lnSpc>
                          <a:spcPct val="130000"/>
                        </a:lnSpc>
                        <a:spcAft>
                          <a:spcPts val="0"/>
                        </a:spcAft>
                      </a:pPr>
                      <a:endParaRPr lang="en-US" sz="2800" kern="100" dirty="0">
                        <a:solidFill>
                          <a:srgbClr val="000000"/>
                        </a:solidFill>
                        <a:effectLst/>
                        <a:latin typeface="Times New Roman"/>
                        <a:ea typeface="宋体"/>
                      </a:endParaRPr>
                    </a:p>
                  </a:txBody>
                  <a:tcPr marL="56704" marR="56704" marT="0" marB="0"/>
                </a:tc>
                <a:tc>
                  <a:txBody>
                    <a:bodyPr/>
                    <a:lstStyle/>
                    <a:p>
                      <a:pPr algn="just">
                        <a:lnSpc>
                          <a:spcPct val="130000"/>
                        </a:lnSpc>
                        <a:spcAft>
                          <a:spcPts val="0"/>
                        </a:spcAft>
                      </a:pPr>
                      <a:r>
                        <a:rPr lang="zh-CN" sz="2000" kern="100" dirty="0">
                          <a:effectLst/>
                        </a:rPr>
                        <a:t>加载音乐文件资源</a:t>
                      </a:r>
                      <a:endParaRPr lang="zh-CN" sz="2800" kern="100" dirty="0">
                        <a:effectLst/>
                        <a:latin typeface="Times New Roman"/>
                        <a:ea typeface="宋体"/>
                      </a:endParaRPr>
                    </a:p>
                  </a:txBody>
                  <a:tcPr marL="56704" marR="56704" marT="0" marB="0" anchor="ctr"/>
                </a:tc>
              </a:tr>
              <a:tr h="916041">
                <a:tc vMerge="1">
                  <a:txBody>
                    <a:bodyPr/>
                    <a:lstStyle/>
                    <a:p>
                      <a:endParaRPr lang="zh-CN" altLang="en-US"/>
                    </a:p>
                  </a:txBody>
                  <a:tcPr/>
                </a:tc>
                <a:tc>
                  <a:txBody>
                    <a:bodyPr/>
                    <a:lstStyle/>
                    <a:p>
                      <a:pPr algn="just">
                        <a:lnSpc>
                          <a:spcPct val="130000"/>
                        </a:lnSpc>
                        <a:spcAft>
                          <a:spcPts val="0"/>
                        </a:spcAft>
                      </a:pPr>
                      <a:endParaRPr lang="en-US" sz="2800" kern="100">
                        <a:solidFill>
                          <a:srgbClr val="000000"/>
                        </a:solidFill>
                        <a:effectLst/>
                        <a:latin typeface="Times New Roman"/>
                        <a:ea typeface="宋体"/>
                      </a:endParaRPr>
                    </a:p>
                  </a:txBody>
                  <a:tcPr marL="56704" marR="56704" marT="0" marB="0"/>
                </a:tc>
                <a:tc>
                  <a:txBody>
                    <a:bodyPr/>
                    <a:lstStyle/>
                    <a:p>
                      <a:pPr algn="just">
                        <a:lnSpc>
                          <a:spcPct val="130000"/>
                        </a:lnSpc>
                        <a:spcAft>
                          <a:spcPts val="0"/>
                        </a:spcAft>
                      </a:pPr>
                      <a:r>
                        <a:rPr lang="zh-CN" sz="2000" kern="100" dirty="0">
                          <a:effectLst/>
                        </a:rPr>
                        <a:t>调用</a:t>
                      </a:r>
                      <a:r>
                        <a:rPr lang="en-US" sz="2000" kern="100" dirty="0">
                          <a:effectLst/>
                        </a:rPr>
                        <a:t>Player1.Start</a:t>
                      </a:r>
                      <a:r>
                        <a:rPr lang="zh-CN" sz="2000" kern="100" dirty="0">
                          <a:effectLst/>
                        </a:rPr>
                        <a:t>方法对音乐播放</a:t>
                      </a:r>
                      <a:endParaRPr lang="zh-CN" sz="2800" kern="100" dirty="0">
                        <a:effectLst/>
                        <a:latin typeface="Times New Roman"/>
                        <a:ea typeface="宋体"/>
                      </a:endParaRPr>
                    </a:p>
                  </a:txBody>
                  <a:tcPr marL="56704" marR="56704" marT="0" marB="0"/>
                </a:tc>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348712559"/>
              </p:ext>
            </p:extLst>
          </p:nvPr>
        </p:nvGraphicFramePr>
        <p:xfrm>
          <a:off x="938418" y="2650061"/>
          <a:ext cx="2497148" cy="1056005"/>
        </p:xfrm>
        <a:graphic>
          <a:graphicData uri="http://schemas.openxmlformats.org/presentationml/2006/ole">
            <mc:AlternateContent xmlns:mc="http://schemas.openxmlformats.org/markup-compatibility/2006">
              <mc:Choice xmlns:v="urn:schemas-microsoft-com:vml" Requires="v">
                <p:oleObj spid="_x0000_s19469" name="BMP 图像" r:id="rId3" imgW="1838095" imgH="666667" progId="Paint.Picture">
                  <p:embed/>
                </p:oleObj>
              </mc:Choice>
              <mc:Fallback>
                <p:oleObj name="BMP 图像" r:id="rId3" imgW="1838095" imgH="666667" progId="Paint.Picture">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18" y="2650061"/>
                        <a:ext cx="2497148" cy="1056005"/>
                      </a:xfrm>
                      <a:prstGeom prst="rect">
                        <a:avLst/>
                      </a:prstGeom>
                      <a:noFill/>
                    </p:spPr>
                  </p:pic>
                </p:oleObj>
              </mc:Fallback>
            </mc:AlternateContent>
          </a:graphicData>
        </a:graphic>
      </p:graphicFrame>
      <p:pic>
        <p:nvPicPr>
          <p:cNvPr id="19458" name="Picture 1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566" y="2404504"/>
            <a:ext cx="3580104" cy="9250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对象 5"/>
          <p:cNvGraphicFramePr>
            <a:graphicFrameLocks noChangeAspect="1"/>
          </p:cNvGraphicFramePr>
          <p:nvPr>
            <p:extLst>
              <p:ext uri="{D42A27DB-BD31-4B8C-83A1-F6EECF244321}">
                <p14:modId xmlns:p14="http://schemas.microsoft.com/office/powerpoint/2010/main" val="1983384364"/>
              </p:ext>
            </p:extLst>
          </p:nvPr>
        </p:nvGraphicFramePr>
        <p:xfrm>
          <a:off x="3435566" y="3240742"/>
          <a:ext cx="3480040" cy="666191"/>
        </p:xfrm>
        <a:graphic>
          <a:graphicData uri="http://schemas.openxmlformats.org/presentationml/2006/ole">
            <mc:AlternateContent xmlns:mc="http://schemas.openxmlformats.org/markup-compatibility/2006">
              <mc:Choice xmlns:v="urn:schemas-microsoft-com:vml" Requires="v">
                <p:oleObj spid="_x0000_s19470" name="BMP 图像" r:id="rId6" imgW="2010056" imgH="352474" progId="Paint.Picture">
                  <p:embed/>
                </p:oleObj>
              </mc:Choice>
              <mc:Fallback>
                <p:oleObj name="BMP 图像" r:id="rId6" imgW="2010056" imgH="352474" progId="Paint.Picture">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566" y="3240742"/>
                        <a:ext cx="3480040" cy="666191"/>
                      </a:xfrm>
                      <a:prstGeom prst="rect">
                        <a:avLst/>
                      </a:prstGeom>
                      <a:noFill/>
                    </p:spPr>
                  </p:pic>
                </p:oleObj>
              </mc:Fallback>
            </mc:AlternateContent>
          </a:graphicData>
        </a:graphic>
      </p:graphicFrame>
      <p:sp>
        <p:nvSpPr>
          <p:cNvPr id="7" name="矩形 6"/>
          <p:cNvSpPr/>
          <p:nvPr/>
        </p:nvSpPr>
        <p:spPr>
          <a:xfrm>
            <a:off x="644863" y="4070285"/>
            <a:ext cx="9161509" cy="707886"/>
          </a:xfrm>
          <a:prstGeom prst="rect">
            <a:avLst/>
          </a:prstGeom>
        </p:spPr>
        <p:txBody>
          <a:bodyPr wrap="square">
            <a:spAutoFit/>
          </a:bodyPr>
          <a:lstStyle/>
          <a:p>
            <a:r>
              <a:rPr lang="zh-CN" altLang="zh-CN" sz="2000" b="1" dirty="0">
                <a:solidFill>
                  <a:schemeClr val="bg1"/>
                </a:solidFill>
              </a:rPr>
              <a:t>通过上面的</a:t>
            </a:r>
            <a:r>
              <a:rPr lang="en-US" altLang="zh-CN" sz="2000" b="1" dirty="0">
                <a:solidFill>
                  <a:schemeClr val="bg1"/>
                </a:solidFill>
              </a:rPr>
              <a:t>Blocks</a:t>
            </a:r>
            <a:r>
              <a:rPr lang="zh-CN" altLang="zh-CN" sz="2000" b="1" dirty="0">
                <a:solidFill>
                  <a:schemeClr val="bg1"/>
                </a:solidFill>
              </a:rPr>
              <a:t>清单，可以完成当</a:t>
            </a:r>
            <a:r>
              <a:rPr lang="en-US" altLang="zh-CN" sz="2000" b="1" dirty="0">
                <a:solidFill>
                  <a:schemeClr val="bg1"/>
                </a:solidFill>
              </a:rPr>
              <a:t>Android</a:t>
            </a:r>
            <a:r>
              <a:rPr lang="zh-CN" altLang="zh-CN" sz="2000" b="1" dirty="0">
                <a:solidFill>
                  <a:schemeClr val="bg1"/>
                </a:solidFill>
              </a:rPr>
              <a:t>移动设备摇晃时播放另一首音乐的行为，整体效果</a:t>
            </a:r>
            <a:endParaRPr lang="zh-CN" altLang="en-US" sz="2000" b="1" dirty="0">
              <a:solidFill>
                <a:schemeClr val="bg1"/>
              </a:solidFill>
            </a:endParaRPr>
          </a:p>
        </p:txBody>
      </p:sp>
      <p:pic>
        <p:nvPicPr>
          <p:cNvPr id="19460" name="图片 1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8418" y="4470396"/>
            <a:ext cx="8108561" cy="226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317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458"/>
                                        </p:tgtEl>
                                        <p:attrNameLst>
                                          <p:attrName>style.visibility</p:attrName>
                                        </p:attrNameLst>
                                      </p:cBhvr>
                                      <p:to>
                                        <p:strVal val="visible"/>
                                      </p:to>
                                    </p:set>
                                    <p:animEffect transition="in" filter="fade">
                                      <p:cBhvr>
                                        <p:cTn id="25" dur="1000"/>
                                        <p:tgtEl>
                                          <p:spTgt spid="19458"/>
                                        </p:tgtEl>
                                      </p:cBhvr>
                                    </p:animEffect>
                                    <p:anim calcmode="lin" valueType="num">
                                      <p:cBhvr>
                                        <p:cTn id="26" dur="1000" fill="hold"/>
                                        <p:tgtEl>
                                          <p:spTgt spid="19458"/>
                                        </p:tgtEl>
                                        <p:attrNameLst>
                                          <p:attrName>ppt_x</p:attrName>
                                        </p:attrNameLst>
                                      </p:cBhvr>
                                      <p:tavLst>
                                        <p:tav tm="0">
                                          <p:val>
                                            <p:strVal val="#ppt_x"/>
                                          </p:val>
                                        </p:tav>
                                        <p:tav tm="100000">
                                          <p:val>
                                            <p:strVal val="#ppt_x"/>
                                          </p:val>
                                        </p:tav>
                                      </p:tavLst>
                                    </p:anim>
                                    <p:anim calcmode="lin" valueType="num">
                                      <p:cBhvr>
                                        <p:cTn id="27"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460"/>
                                        </p:tgtEl>
                                        <p:attrNameLst>
                                          <p:attrName>style.visibility</p:attrName>
                                        </p:attrNameLst>
                                      </p:cBhvr>
                                      <p:to>
                                        <p:strVal val="visible"/>
                                      </p:to>
                                    </p:set>
                                    <p:animEffect transition="in" filter="wipe(down)">
                                      <p:cBhvr>
                                        <p:cTn id="44"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043" y="365126"/>
            <a:ext cx="8694539" cy="670299"/>
          </a:xfrm>
        </p:spPr>
        <p:txBody>
          <a:bodyPr>
            <a:normAutofit/>
          </a:bodyPr>
          <a:lstStyle/>
          <a:p>
            <a:r>
              <a:rPr lang="zh-CN" altLang="en-US" sz="2800" b="1" dirty="0" smtClean="0">
                <a:solidFill>
                  <a:srgbClr val="FFFF00"/>
                </a:solidFill>
                <a:latin typeface="微软雅黑" panose="020B0503020204020204" pitchFamily="34" charset="-122"/>
                <a:ea typeface="微软雅黑" panose="020B0503020204020204" pitchFamily="34" charset="-122"/>
              </a:rPr>
              <a:t>整体</a:t>
            </a:r>
            <a:r>
              <a:rPr lang="zh-CN" altLang="en-US" sz="2800" b="1" dirty="0">
                <a:solidFill>
                  <a:srgbClr val="FFFF00"/>
                </a:solidFill>
                <a:latin typeface="微软雅黑" panose="020B0503020204020204" pitchFamily="34" charset="-122"/>
                <a:ea typeface="微软雅黑" panose="020B0503020204020204" pitchFamily="34" charset="-122"/>
              </a:rPr>
              <a:t>代码</a:t>
            </a:r>
          </a:p>
        </p:txBody>
      </p:sp>
      <p:sp>
        <p:nvSpPr>
          <p:cNvPr id="3" name="内容占位符 2"/>
          <p:cNvSpPr>
            <a:spLocks noGrp="1"/>
          </p:cNvSpPr>
          <p:nvPr>
            <p:ph idx="1"/>
          </p:nvPr>
        </p:nvSpPr>
        <p:spPr>
          <a:xfrm>
            <a:off x="615215" y="1072591"/>
            <a:ext cx="8694539" cy="433481"/>
          </a:xfrm>
        </p:spPr>
        <p:txBody>
          <a:bodyPr>
            <a:normAutofit/>
          </a:bodyPr>
          <a:lstStyle/>
          <a:p>
            <a:r>
              <a:rPr lang="zh-CN" altLang="zh-CN" sz="2400" b="1" dirty="0">
                <a:solidFill>
                  <a:schemeClr val="bg1"/>
                </a:solidFill>
              </a:rPr>
              <a:t>音乐播放器整体代码参考如</a:t>
            </a:r>
            <a:r>
              <a:rPr lang="zh-CN" altLang="zh-CN" sz="2400" b="1" dirty="0" smtClean="0">
                <a:solidFill>
                  <a:schemeClr val="bg1"/>
                </a:solidFill>
              </a:rPr>
              <a:t>图所</a:t>
            </a:r>
            <a:r>
              <a:rPr lang="zh-CN" altLang="zh-CN" sz="2400" b="1" dirty="0">
                <a:solidFill>
                  <a:schemeClr val="bg1"/>
                </a:solidFill>
              </a:rPr>
              <a:t>示，运行后进行必要的调试</a:t>
            </a:r>
            <a:r>
              <a:rPr lang="zh-CN" altLang="zh-CN" sz="2400" b="1" dirty="0" smtClean="0">
                <a:solidFill>
                  <a:schemeClr val="bg1"/>
                </a:solidFill>
              </a:rPr>
              <a:t>。</a:t>
            </a:r>
            <a:endParaRPr lang="zh-CN" altLang="zh-CN" sz="2400" b="1" dirty="0">
              <a:solidFill>
                <a:schemeClr val="bg1"/>
              </a:solidFill>
            </a:endParaRPr>
          </a:p>
        </p:txBody>
      </p:sp>
      <p:pic>
        <p:nvPicPr>
          <p:cNvPr id="20482" name="图片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9298"/>
            <a:ext cx="10080625" cy="529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731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043" y="365126"/>
            <a:ext cx="8694539" cy="549274"/>
          </a:xfrm>
        </p:spPr>
        <p:txBody>
          <a:bodyPr>
            <a:normAutofit/>
          </a:bodyPr>
          <a:lstStyle/>
          <a:p>
            <a:r>
              <a:rPr lang="zh-CN" altLang="zh-CN" sz="2800" b="1" dirty="0">
                <a:solidFill>
                  <a:srgbClr val="FFFF00"/>
                </a:solidFill>
                <a:latin typeface="微软雅黑" panose="020B0503020204020204" pitchFamily="34" charset="-122"/>
                <a:ea typeface="微软雅黑" panose="020B0503020204020204" pitchFamily="34" charset="-122"/>
              </a:rPr>
              <a:t>④</a:t>
            </a:r>
            <a:r>
              <a:rPr lang="en-US" altLang="zh-CN" sz="2800" b="1" dirty="0">
                <a:solidFill>
                  <a:srgbClr val="FFFF00"/>
                </a:solidFill>
                <a:latin typeface="微软雅黑" panose="020B0503020204020204" pitchFamily="34" charset="-122"/>
                <a:ea typeface="微软雅黑" panose="020B0503020204020204" pitchFamily="34" charset="-122"/>
              </a:rPr>
              <a:t> </a:t>
            </a:r>
            <a:r>
              <a:rPr lang="zh-CN" altLang="zh-CN" sz="2800" b="1" dirty="0">
                <a:solidFill>
                  <a:srgbClr val="FFFF00"/>
                </a:solidFill>
                <a:latin typeface="微软雅黑" panose="020B0503020204020204" pitchFamily="34" charset="-122"/>
                <a:ea typeface="微软雅黑" panose="020B0503020204020204" pitchFamily="34" charset="-122"/>
              </a:rPr>
              <a:t>打包你的</a:t>
            </a:r>
            <a:r>
              <a:rPr lang="en-US" altLang="zh-CN" sz="2800" b="1" dirty="0" smtClean="0">
                <a:solidFill>
                  <a:srgbClr val="FFFF00"/>
                </a:solidFill>
                <a:latin typeface="微软雅黑" panose="020B0503020204020204" pitchFamily="34" charset="-122"/>
                <a:ea typeface="微软雅黑" panose="020B0503020204020204" pitchFamily="34" charset="-122"/>
              </a:rPr>
              <a:t>APK</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04161" y="986303"/>
            <a:ext cx="8694539" cy="2536826"/>
          </a:xfrm>
        </p:spPr>
        <p:txBody>
          <a:bodyPr>
            <a:normAutofit fontScale="92500"/>
          </a:bodyPr>
          <a:lstStyle/>
          <a:p>
            <a:r>
              <a:rPr lang="zh-CN" altLang="zh-CN" sz="2400" b="1" dirty="0">
                <a:solidFill>
                  <a:schemeClr val="bg1"/>
                </a:solidFill>
                <a:latin typeface="微软雅黑" panose="020B0503020204020204" pitchFamily="34" charset="-122"/>
                <a:ea typeface="微软雅黑" panose="020B0503020204020204" pitchFamily="34" charset="-122"/>
              </a:rPr>
              <a:t>当你完成了“音乐播放器”项目的布局和编程后，可以把工程打包成</a:t>
            </a:r>
            <a:r>
              <a:rPr lang="en-US" altLang="zh-CN" sz="2400" b="1" dirty="0" smtClean="0">
                <a:solidFill>
                  <a:schemeClr val="bg1"/>
                </a:solidFill>
                <a:latin typeface="微软雅黑" panose="020B0503020204020204" pitchFamily="34" charset="-122"/>
                <a:ea typeface="微软雅黑" panose="020B0503020204020204" pitchFamily="34" charset="-122"/>
              </a:rPr>
              <a:t>APK</a:t>
            </a:r>
            <a:r>
              <a:rPr lang="zh-CN" altLang="zh-CN" sz="2400" b="1" dirty="0" smtClean="0">
                <a:solidFill>
                  <a:schemeClr val="bg1"/>
                </a:solidFill>
                <a:latin typeface="微软雅黑" panose="020B0503020204020204" pitchFamily="34" charset="-122"/>
                <a:ea typeface="微软雅黑" panose="020B0503020204020204" pitchFamily="34" charset="-122"/>
              </a:rPr>
              <a:t>传</a:t>
            </a:r>
            <a:r>
              <a:rPr lang="zh-CN" altLang="zh-CN" sz="2400" b="1" dirty="0">
                <a:solidFill>
                  <a:schemeClr val="bg1"/>
                </a:solidFill>
                <a:latin typeface="微软雅黑" panose="020B0503020204020204" pitchFamily="34" charset="-122"/>
                <a:ea typeface="微软雅黑" panose="020B0503020204020204" pitchFamily="34" charset="-122"/>
              </a:rPr>
              <a:t>到手机使用或与别人分享</a:t>
            </a:r>
            <a:r>
              <a:rPr lang="zh-CN" altLang="zh-CN" sz="2400" b="1" dirty="0" smtClean="0">
                <a:solidFill>
                  <a:schemeClr val="bg1"/>
                </a:solidFill>
                <a:latin typeface="微软雅黑" panose="020B0503020204020204" pitchFamily="34" charset="-122"/>
                <a:ea typeface="微软雅黑" panose="020B0503020204020204" pitchFamily="34" charset="-122"/>
              </a:rPr>
              <a:t>。</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zh-CN" sz="2400" b="1" dirty="0">
                <a:solidFill>
                  <a:schemeClr val="bg1"/>
                </a:solidFill>
                <a:latin typeface="微软雅黑" panose="020B0503020204020204" pitchFamily="34" charset="-122"/>
                <a:ea typeface="微软雅黑" panose="020B0503020204020204" pitchFamily="34" charset="-122"/>
              </a:rPr>
              <a:t>单击</a:t>
            </a:r>
            <a:r>
              <a:rPr lang="en-US" altLang="zh-CN" sz="2400" b="1" dirty="0" err="1">
                <a:solidFill>
                  <a:schemeClr val="bg1"/>
                </a:solidFill>
                <a:latin typeface="微软雅黑" panose="020B0503020204020204" pitchFamily="34" charset="-122"/>
                <a:ea typeface="微软雅黑" panose="020B0503020204020204" pitchFamily="34" charset="-122"/>
              </a:rPr>
              <a:t>AppInventor</a:t>
            </a:r>
            <a:r>
              <a:rPr lang="en-US" altLang="zh-CN" sz="2400" b="1" dirty="0">
                <a:solidFill>
                  <a:schemeClr val="bg1"/>
                </a:solidFill>
                <a:latin typeface="微软雅黑" panose="020B0503020204020204" pitchFamily="34" charset="-122"/>
                <a:ea typeface="微软雅黑" panose="020B0503020204020204" pitchFamily="34" charset="-122"/>
              </a:rPr>
              <a:t> 2</a:t>
            </a:r>
            <a:r>
              <a:rPr lang="zh-CN" altLang="zh-CN" sz="2400" b="1" dirty="0">
                <a:solidFill>
                  <a:schemeClr val="bg1"/>
                </a:solidFill>
                <a:latin typeface="微软雅黑" panose="020B0503020204020204" pitchFamily="34" charset="-122"/>
                <a:ea typeface="微软雅黑" panose="020B0503020204020204" pitchFamily="34" charset="-122"/>
              </a:rPr>
              <a:t>开发界面的“</a:t>
            </a:r>
            <a:r>
              <a:rPr lang="en-US" altLang="zh-CN" sz="2400" b="1" dirty="0">
                <a:solidFill>
                  <a:schemeClr val="bg1"/>
                </a:solidFill>
                <a:latin typeface="微软雅黑" panose="020B0503020204020204" pitchFamily="34" charset="-122"/>
                <a:ea typeface="微软雅黑" panose="020B0503020204020204" pitchFamily="34" charset="-122"/>
              </a:rPr>
              <a:t>build</a:t>
            </a:r>
            <a:r>
              <a:rPr lang="zh-CN" altLang="zh-CN" sz="2400" b="1" dirty="0">
                <a:solidFill>
                  <a:schemeClr val="bg1"/>
                </a:solidFill>
                <a:latin typeface="微软雅黑" panose="020B0503020204020204" pitchFamily="34" charset="-122"/>
                <a:ea typeface="微软雅黑" panose="020B0503020204020204" pitchFamily="34" charset="-122"/>
              </a:rPr>
              <a:t>”下拉按钮，选择“</a:t>
            </a:r>
            <a:r>
              <a:rPr lang="en-US" altLang="zh-CN" sz="2400" b="1" dirty="0">
                <a:solidFill>
                  <a:schemeClr val="bg1"/>
                </a:solidFill>
                <a:latin typeface="微软雅黑" panose="020B0503020204020204" pitchFamily="34" charset="-122"/>
                <a:ea typeface="微软雅黑" panose="020B0503020204020204" pitchFamily="34" charset="-122"/>
              </a:rPr>
              <a:t>App</a:t>
            </a:r>
            <a:r>
              <a:rPr lang="zh-CN"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save .</a:t>
            </a:r>
            <a:r>
              <a:rPr lang="en-US" altLang="zh-CN" sz="2400" b="1" dirty="0" err="1">
                <a:solidFill>
                  <a:schemeClr val="bg1"/>
                </a:solidFill>
                <a:latin typeface="微软雅黑" panose="020B0503020204020204" pitchFamily="34" charset="-122"/>
                <a:ea typeface="微软雅黑" panose="020B0503020204020204" pitchFamily="34" charset="-122"/>
              </a:rPr>
              <a:t>apk</a:t>
            </a:r>
            <a:r>
              <a:rPr lang="en-US" altLang="zh-CN" sz="2400" b="1" dirty="0">
                <a:solidFill>
                  <a:schemeClr val="bg1"/>
                </a:solidFill>
                <a:latin typeface="微软雅黑" panose="020B0503020204020204" pitchFamily="34" charset="-122"/>
                <a:ea typeface="微软雅黑" panose="020B0503020204020204" pitchFamily="34" charset="-122"/>
              </a:rPr>
              <a:t> to my computer</a:t>
            </a:r>
            <a:r>
              <a:rPr lang="zh-CN" altLang="zh-CN" sz="2400" b="1" dirty="0">
                <a:solidFill>
                  <a:schemeClr val="bg1"/>
                </a:solidFill>
                <a:latin typeface="微软雅黑" panose="020B0503020204020204" pitchFamily="34" charset="-122"/>
                <a:ea typeface="微软雅黑" panose="020B0503020204020204" pitchFamily="34" charset="-122"/>
              </a:rPr>
              <a:t>）”选项，如果一切正常，打包的进度条就会呈现在你的屏幕中间，当进度为</a:t>
            </a:r>
            <a:r>
              <a:rPr lang="en-US" altLang="zh-CN" sz="2400" b="1" dirty="0">
                <a:solidFill>
                  <a:schemeClr val="bg1"/>
                </a:solidFill>
                <a:latin typeface="微软雅黑" panose="020B0503020204020204" pitchFamily="34" charset="-122"/>
                <a:ea typeface="微软雅黑" panose="020B0503020204020204" pitchFamily="34" charset="-122"/>
              </a:rPr>
              <a:t>100%</a:t>
            </a:r>
            <a:r>
              <a:rPr lang="zh-CN" altLang="zh-CN" sz="2400" b="1" dirty="0">
                <a:solidFill>
                  <a:schemeClr val="bg1"/>
                </a:solidFill>
                <a:latin typeface="微软雅黑" panose="020B0503020204020204" pitchFamily="34" charset="-122"/>
                <a:ea typeface="微软雅黑" panose="020B0503020204020204" pitchFamily="34" charset="-122"/>
              </a:rPr>
              <a:t>时，即打包完成，生成的</a:t>
            </a:r>
            <a:r>
              <a:rPr lang="en-US" altLang="zh-CN" sz="2400" b="1" dirty="0">
                <a:solidFill>
                  <a:schemeClr val="bg1"/>
                </a:solidFill>
                <a:latin typeface="微软雅黑" panose="020B0503020204020204" pitchFamily="34" charset="-122"/>
                <a:ea typeface="微软雅黑" panose="020B0503020204020204" pitchFamily="34" charset="-122"/>
              </a:rPr>
              <a:t>APK</a:t>
            </a:r>
            <a:r>
              <a:rPr lang="zh-CN" altLang="zh-CN" sz="2400" b="1" dirty="0">
                <a:solidFill>
                  <a:schemeClr val="bg1"/>
                </a:solidFill>
                <a:latin typeface="微软雅黑" panose="020B0503020204020204" pitchFamily="34" charset="-122"/>
                <a:ea typeface="微软雅黑" panose="020B0503020204020204" pitchFamily="34" charset="-122"/>
              </a:rPr>
              <a:t>文件如图</a:t>
            </a:r>
            <a:r>
              <a:rPr lang="en-US" altLang="zh-CN" sz="2400" b="1" dirty="0">
                <a:solidFill>
                  <a:schemeClr val="bg1"/>
                </a:solidFill>
                <a:latin typeface="微软雅黑" panose="020B0503020204020204" pitchFamily="34" charset="-122"/>
                <a:ea typeface="微软雅黑" panose="020B0503020204020204" pitchFamily="34" charset="-122"/>
              </a:rPr>
              <a:t>5-27</a:t>
            </a:r>
            <a:r>
              <a:rPr lang="zh-CN" altLang="zh-CN" sz="2400" b="1" dirty="0">
                <a:solidFill>
                  <a:schemeClr val="bg1"/>
                </a:solidFill>
                <a:latin typeface="微软雅黑" panose="020B0503020204020204" pitchFamily="34" charset="-122"/>
                <a:ea typeface="微软雅黑" panose="020B0503020204020204" pitchFamily="34" charset="-122"/>
              </a:rPr>
              <a:t>所示。</a:t>
            </a:r>
            <a:r>
              <a:rPr lang="en-US" altLang="zh-CN" sz="2400" b="1" dirty="0">
                <a:solidFill>
                  <a:schemeClr val="bg1"/>
                </a:solidFill>
                <a:latin typeface="微软雅黑" panose="020B0503020204020204" pitchFamily="34" charset="-122"/>
                <a:ea typeface="微软雅黑" panose="020B0503020204020204" pitchFamily="34" charset="-122"/>
              </a:rPr>
              <a:t>google</a:t>
            </a:r>
            <a:r>
              <a:rPr lang="zh-CN" altLang="zh-CN" sz="2400" b="1" dirty="0">
                <a:solidFill>
                  <a:schemeClr val="bg1"/>
                </a:solidFill>
                <a:latin typeface="微软雅黑" panose="020B0503020204020204" pitchFamily="34" charset="-122"/>
                <a:ea typeface="微软雅黑" panose="020B0503020204020204" pitchFamily="34" charset="-122"/>
              </a:rPr>
              <a:t>浏览器会自动下载</a:t>
            </a:r>
            <a:r>
              <a:rPr lang="en-US" altLang="zh-CN" sz="2400" b="1" dirty="0" err="1">
                <a:solidFill>
                  <a:schemeClr val="bg1"/>
                </a:solidFill>
                <a:latin typeface="微软雅黑" panose="020B0503020204020204" pitchFamily="34" charset="-122"/>
                <a:ea typeface="微软雅黑" panose="020B0503020204020204" pitchFamily="34" charset="-122"/>
              </a:rPr>
              <a:t>apk</a:t>
            </a:r>
            <a:r>
              <a:rPr lang="zh-CN" altLang="zh-CN" sz="2400" b="1" dirty="0">
                <a:solidFill>
                  <a:schemeClr val="bg1"/>
                </a:solidFill>
                <a:latin typeface="微软雅黑" panose="020B0503020204020204" pitchFamily="34" charset="-122"/>
                <a:ea typeface="微软雅黑" panose="020B0503020204020204" pitchFamily="34" charset="-122"/>
              </a:rPr>
              <a:t>到浏览器默认的下载目录中，只需把它拷贝到手机中安装就可以使用。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1506" name="图片 110"/>
          <p:cNvPicPr>
            <a:picLocks noChangeAspect="1" noChangeArrowheads="1"/>
          </p:cNvPicPr>
          <p:nvPr/>
        </p:nvPicPr>
        <p:blipFill>
          <a:blip r:embed="rId2">
            <a:extLst>
              <a:ext uri="{28A0092B-C50C-407E-A947-70E740481C1C}">
                <a14:useLocalDpi xmlns:a14="http://schemas.microsoft.com/office/drawing/2010/main" val="0"/>
              </a:ext>
            </a:extLst>
          </a:blip>
          <a:srcRect l="20607"/>
          <a:stretch>
            <a:fillRect/>
          </a:stretch>
        </p:blipFill>
        <p:spPr bwMode="auto">
          <a:xfrm>
            <a:off x="1" y="3401967"/>
            <a:ext cx="7749480" cy="345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917" y="3401966"/>
            <a:ext cx="2544709" cy="345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120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gtEl>
                                        <p:attrNameLst>
                                          <p:attrName>style.visibility</p:attrName>
                                        </p:attrNameLst>
                                      </p:cBhvr>
                                      <p:to>
                                        <p:strVal val="visible"/>
                                      </p:to>
                                    </p:set>
                                    <p:animEffect transition="in" filter="fade">
                                      <p:cBhvr>
                                        <p:cTn id="21" dur="1000"/>
                                        <p:tgtEl>
                                          <p:spTgt spid="21506"/>
                                        </p:tgtEl>
                                      </p:cBhvr>
                                    </p:animEffect>
                                    <p:anim calcmode="lin" valueType="num">
                                      <p:cBhvr>
                                        <p:cTn id="22" dur="1000" fill="hold"/>
                                        <p:tgtEl>
                                          <p:spTgt spid="21506"/>
                                        </p:tgtEl>
                                        <p:attrNameLst>
                                          <p:attrName>ppt_x</p:attrName>
                                        </p:attrNameLst>
                                      </p:cBhvr>
                                      <p:tavLst>
                                        <p:tav tm="0">
                                          <p:val>
                                            <p:strVal val="#ppt_x"/>
                                          </p:val>
                                        </p:tav>
                                        <p:tav tm="100000">
                                          <p:val>
                                            <p:strVal val="#ppt_x"/>
                                          </p:val>
                                        </p:tav>
                                      </p:tavLst>
                                    </p:anim>
                                    <p:anim calcmode="lin" valueType="num">
                                      <p:cBhvr>
                                        <p:cTn id="23"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507"/>
                                        </p:tgtEl>
                                        <p:attrNameLst>
                                          <p:attrName>style.visibility</p:attrName>
                                        </p:attrNameLst>
                                      </p:cBhvr>
                                      <p:to>
                                        <p:strVal val="visible"/>
                                      </p:to>
                                    </p:set>
                                    <p:animEffect transition="in" filter="barn(inVertical)">
                                      <p:cBhvr>
                                        <p:cTn id="28"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solidFill>
                  <a:srgbClr val="FFFF00"/>
                </a:solidFill>
                <a:latin typeface="微软雅黑" panose="020B0503020204020204" pitchFamily="34" charset="-122"/>
                <a:ea typeface="微软雅黑" panose="020B0503020204020204" pitchFamily="34" charset="-122"/>
              </a:rPr>
              <a:t>创意</a:t>
            </a:r>
            <a:r>
              <a:rPr lang="en-US" altLang="zh-CN" b="1" dirty="0">
                <a:solidFill>
                  <a:srgbClr val="FFFF00"/>
                </a:solidFill>
                <a:latin typeface="微软雅黑" panose="020B0503020204020204" pitchFamily="34" charset="-122"/>
                <a:ea typeface="微软雅黑" panose="020B0503020204020204" pitchFamily="34" charset="-122"/>
              </a:rPr>
              <a:t>apps</a:t>
            </a:r>
            <a:r>
              <a:rPr lang="zh-CN" altLang="zh-CN" b="1" dirty="0">
                <a:solidFill>
                  <a:srgbClr val="FFFF00"/>
                </a:solidFill>
                <a:latin typeface="微软雅黑" panose="020B0503020204020204" pitchFamily="34" charset="-122"/>
                <a:ea typeface="微软雅黑" panose="020B0503020204020204" pitchFamily="34" charset="-122"/>
              </a:rPr>
              <a:t>欣赏</a:t>
            </a:r>
            <a:r>
              <a:rPr lang="zh-CN" altLang="zh-CN" b="1" dirty="0"/>
              <a:t/>
            </a:r>
            <a:br>
              <a:rPr lang="zh-CN" altLang="zh-CN" b="1" dirty="0"/>
            </a:br>
            <a:endParaRPr lang="zh-CN" altLang="en-US" dirty="0"/>
          </a:p>
        </p:txBody>
      </p:sp>
      <p:sp>
        <p:nvSpPr>
          <p:cNvPr id="3" name="内容占位符 2"/>
          <p:cNvSpPr>
            <a:spLocks noGrp="1"/>
          </p:cNvSpPr>
          <p:nvPr>
            <p:ph idx="1"/>
          </p:nvPr>
        </p:nvSpPr>
        <p:spPr>
          <a:xfrm>
            <a:off x="403966" y="1287744"/>
            <a:ext cx="4221261" cy="2827057"/>
          </a:xfrm>
        </p:spPr>
        <p:txBody>
          <a:bodyPr/>
          <a:lstStyle/>
          <a:p>
            <a:r>
              <a:rPr lang="zh-CN" altLang="zh-CN" b="1" dirty="0" smtClean="0">
                <a:solidFill>
                  <a:schemeClr val="bg1"/>
                </a:solidFill>
                <a:latin typeface="微软雅黑" panose="020B0503020204020204" pitchFamily="34" charset="-122"/>
                <a:ea typeface="微软雅黑" panose="020B0503020204020204" pitchFamily="34" charset="-122"/>
              </a:rPr>
              <a:t>俄罗斯方块是一款经典的益智类游戏，这里仅使用了</a:t>
            </a:r>
            <a:r>
              <a:rPr lang="en-US" altLang="zh-CN" b="1" dirty="0" smtClean="0">
                <a:solidFill>
                  <a:schemeClr val="bg1"/>
                </a:solidFill>
                <a:latin typeface="微软雅黑" panose="020B0503020204020204" pitchFamily="34" charset="-122"/>
                <a:ea typeface="微软雅黑" panose="020B0503020204020204" pitchFamily="34" charset="-122"/>
              </a:rPr>
              <a:t>App Inventor</a:t>
            </a:r>
            <a:r>
              <a:rPr lang="zh-CN" altLang="zh-CN" b="1" dirty="0" smtClean="0">
                <a:solidFill>
                  <a:schemeClr val="bg1"/>
                </a:solidFill>
                <a:latin typeface="微软雅黑" panose="020B0503020204020204" pitchFamily="34" charset="-122"/>
                <a:ea typeface="微软雅黑" panose="020B0503020204020204" pitchFamily="34" charset="-122"/>
              </a:rPr>
              <a:t>中的</a:t>
            </a:r>
            <a:r>
              <a:rPr lang="en-US" altLang="zh-CN" b="1" dirty="0" smtClean="0">
                <a:solidFill>
                  <a:schemeClr val="bg1"/>
                </a:solidFill>
                <a:latin typeface="微软雅黑" panose="020B0503020204020204" pitchFamily="34" charset="-122"/>
                <a:ea typeface="微软雅黑" panose="020B0503020204020204" pitchFamily="34" charset="-122"/>
              </a:rPr>
              <a:t>Canvas</a:t>
            </a:r>
            <a:r>
              <a:rPr lang="zh-CN" altLang="zh-CN" b="1" dirty="0" smtClean="0">
                <a:solidFill>
                  <a:schemeClr val="bg1"/>
                </a:solidFill>
                <a:latin typeface="微软雅黑" panose="020B0503020204020204" pitchFamily="34" charset="-122"/>
                <a:ea typeface="微软雅黑" panose="020B0503020204020204" pitchFamily="34" charset="-122"/>
              </a:rPr>
              <a:t>【画布】组件实现游戏的功能</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22530" name="Picture 2" descr="~2INPFH]ZC0F3~@2HDV[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638" y="1"/>
            <a:ext cx="3355422" cy="68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74447" y="3284292"/>
            <a:ext cx="5040313" cy="3046988"/>
          </a:xfrm>
          <a:prstGeom prst="rect">
            <a:avLst/>
          </a:prstGeom>
        </p:spPr>
        <p:txBody>
          <a:bodyPr>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用</a:t>
            </a:r>
            <a:r>
              <a:rPr lang="en-US" altLang="zh-CN" sz="2400" b="1" dirty="0" err="1">
                <a:solidFill>
                  <a:schemeClr val="bg1"/>
                </a:solidFill>
                <a:latin typeface="微软雅黑" panose="020B0503020204020204" pitchFamily="34" charset="-122"/>
                <a:ea typeface="微软雅黑" panose="020B0503020204020204" pitchFamily="34" charset="-122"/>
              </a:rPr>
              <a:t>TinyWebDB</a:t>
            </a:r>
            <a:r>
              <a:rPr lang="zh-CN" altLang="zh-CN" sz="2400" b="1" dirty="0">
                <a:solidFill>
                  <a:schemeClr val="bg1"/>
                </a:solidFill>
                <a:latin typeface="微软雅黑" panose="020B0503020204020204" pitchFamily="34" charset="-122"/>
                <a:ea typeface="微软雅黑" panose="020B0503020204020204" pitchFamily="34" charset="-122"/>
              </a:rPr>
              <a:t>组件访问</a:t>
            </a:r>
            <a:r>
              <a:rPr lang="en-US" altLang="zh-CN" sz="2400" b="1" dirty="0">
                <a:solidFill>
                  <a:schemeClr val="bg1"/>
                </a:solidFill>
                <a:latin typeface="微软雅黑" panose="020B0503020204020204" pitchFamily="34" charset="-122"/>
                <a:ea typeface="微软雅黑" panose="020B0503020204020204" pitchFamily="34" charset="-122"/>
              </a:rPr>
              <a:t>Web</a:t>
            </a:r>
            <a:r>
              <a:rPr lang="zh-CN" altLang="zh-CN" sz="2400" b="1" dirty="0">
                <a:solidFill>
                  <a:schemeClr val="bg1"/>
                </a:solidFill>
                <a:latin typeface="微软雅黑" panose="020B0503020204020204" pitchFamily="34" charset="-122"/>
                <a:ea typeface="微软雅黑" panose="020B0503020204020204" pitchFamily="34" charset="-122"/>
              </a:rPr>
              <a:t>信息源（</a:t>
            </a:r>
            <a:r>
              <a:rPr lang="en-US" altLang="zh-CN" sz="2400" b="1" dirty="0">
                <a:solidFill>
                  <a:schemeClr val="bg1"/>
                </a:solidFill>
                <a:latin typeface="微软雅黑" panose="020B0503020204020204" pitchFamily="34" charset="-122"/>
                <a:ea typeface="微软雅黑" panose="020B0503020204020204" pitchFamily="34" charset="-122"/>
              </a:rPr>
              <a:t>Amazon API</a:t>
            </a:r>
            <a:r>
              <a:rPr lang="zh-CN" altLang="zh-CN" sz="2400" b="1" dirty="0">
                <a:solidFill>
                  <a:schemeClr val="bg1"/>
                </a:solidFill>
                <a:latin typeface="微软雅黑" panose="020B0503020204020204" pitchFamily="34" charset="-122"/>
                <a:ea typeface="微软雅黑" panose="020B0503020204020204" pitchFamily="34" charset="-122"/>
              </a:rPr>
              <a:t>）有人做出了《亚马逊掌上书店》演示了如何使用</a:t>
            </a:r>
            <a:r>
              <a:rPr lang="en-US" altLang="zh-CN" sz="2400" b="1" dirty="0">
                <a:solidFill>
                  <a:schemeClr val="bg1"/>
                </a:solidFill>
                <a:latin typeface="微软雅黑" panose="020B0503020204020204" pitchFamily="34" charset="-122"/>
                <a:ea typeface="微软雅黑" panose="020B0503020204020204" pitchFamily="34" charset="-122"/>
              </a:rPr>
              <a:t>App Inventor</a:t>
            </a:r>
            <a:r>
              <a:rPr lang="zh-CN" altLang="zh-CN" sz="2400" b="1" dirty="0">
                <a:solidFill>
                  <a:schemeClr val="bg1"/>
                </a:solidFill>
                <a:latin typeface="微软雅黑" panose="020B0503020204020204" pitchFamily="34" charset="-122"/>
                <a:ea typeface="微软雅黑" panose="020B0503020204020204" pitchFamily="34" charset="-122"/>
              </a:rPr>
              <a:t>来创建与</a:t>
            </a:r>
            <a:r>
              <a:rPr lang="en-US" altLang="zh-CN" sz="2400" b="1" dirty="0">
                <a:solidFill>
                  <a:schemeClr val="bg1"/>
                </a:solidFill>
                <a:latin typeface="微软雅黑" panose="020B0503020204020204" pitchFamily="34" charset="-122"/>
                <a:ea typeface="微软雅黑" panose="020B0503020204020204" pitchFamily="34" charset="-122"/>
              </a:rPr>
              <a:t>web </a:t>
            </a:r>
            <a:r>
              <a:rPr lang="en-US" altLang="zh-CN" sz="2400" b="1" dirty="0" smtClean="0">
                <a:solidFill>
                  <a:schemeClr val="bg1"/>
                </a:solidFill>
                <a:latin typeface="微软雅黑" panose="020B0503020204020204" pitchFamily="34" charset="-122"/>
                <a:ea typeface="微软雅黑" panose="020B0503020204020204" pitchFamily="34" charset="-122"/>
              </a:rPr>
              <a:t>service</a:t>
            </a:r>
            <a:r>
              <a:rPr lang="zh-CN" altLang="zh-CN" sz="2400" b="1" dirty="0" smtClean="0">
                <a:solidFill>
                  <a:schemeClr val="bg1"/>
                </a:solidFill>
                <a:latin typeface="微软雅黑" panose="020B0503020204020204" pitchFamily="34" charset="-122"/>
                <a:ea typeface="微软雅黑" panose="020B0503020204020204" pitchFamily="34" charset="-122"/>
              </a:rPr>
              <a:t>进行</a:t>
            </a:r>
            <a:r>
              <a:rPr lang="zh-CN" altLang="zh-CN" sz="2400" b="1" dirty="0">
                <a:solidFill>
                  <a:schemeClr val="bg1"/>
                </a:solidFill>
                <a:latin typeface="微软雅黑" panose="020B0503020204020204" pitchFamily="34" charset="-122"/>
                <a:ea typeface="微软雅黑" panose="020B0503020204020204" pitchFamily="34" charset="-122"/>
              </a:rPr>
              <a:t>交互的应用（</a:t>
            </a:r>
            <a:r>
              <a:rPr lang="en-US" altLang="zh-CN" sz="2400" b="1" dirty="0">
                <a:solidFill>
                  <a:schemeClr val="bg1"/>
                </a:solidFill>
                <a:latin typeface="微软雅黑" panose="020B0503020204020204" pitchFamily="34" charset="-122"/>
                <a:ea typeface="微软雅黑" panose="020B0503020204020204" pitchFamily="34" charset="-122"/>
              </a:rPr>
              <a:t>web service</a:t>
            </a:r>
            <a:r>
              <a:rPr lang="zh-CN" altLang="zh-CN" sz="2400" b="1" dirty="0">
                <a:solidFill>
                  <a:schemeClr val="bg1"/>
                </a:solidFill>
                <a:latin typeface="微软雅黑" panose="020B0503020204020204" pitchFamily="34" charset="-122"/>
                <a:ea typeface="微软雅黑" panose="020B0503020204020204" pitchFamily="34" charset="-122"/>
              </a:rPr>
              <a:t>又称作</a:t>
            </a:r>
            <a:r>
              <a:rPr lang="en-US" altLang="zh-CN" sz="2400" b="1" dirty="0">
                <a:solidFill>
                  <a:schemeClr val="bg1"/>
                </a:solidFill>
                <a:latin typeface="微软雅黑" panose="020B0503020204020204" pitchFamily="34" charset="-122"/>
                <a:ea typeface="微软雅黑" panose="020B0503020204020204" pitchFamily="34" charset="-122"/>
              </a:rPr>
              <a:t>API </a:t>
            </a:r>
            <a:r>
              <a:rPr lang="zh-CN" altLang="zh-CN" sz="2400" b="1" dirty="0">
                <a:solidFill>
                  <a:schemeClr val="bg1"/>
                </a:solidFill>
                <a:latin typeface="微软雅黑" panose="020B0503020204020204" pitchFamily="34" charset="-122"/>
                <a:ea typeface="微软雅黑" panose="020B0503020204020204" pitchFamily="34" charset="-122"/>
              </a:rPr>
              <a:t>或应用程序接口）。自己创建一款定制的应用，来访问亚马逊网上</a:t>
            </a:r>
            <a:r>
              <a:rPr lang="zh-CN" altLang="zh-CN" sz="2400" b="1" dirty="0" smtClean="0">
                <a:solidFill>
                  <a:schemeClr val="bg1"/>
                </a:solidFill>
                <a:latin typeface="微软雅黑" panose="020B0503020204020204" pitchFamily="34" charset="-122"/>
                <a:ea typeface="微软雅黑" panose="020B0503020204020204" pitchFamily="34" charset="-122"/>
              </a:rPr>
              <a:t>书店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2531" name="Picture 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038" y="1"/>
            <a:ext cx="3346619" cy="687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3489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1000"/>
                                        <p:tgtEl>
                                          <p:spTgt spid="22530"/>
                                        </p:tgtEl>
                                      </p:cBhvr>
                                    </p:animEffect>
                                    <p:anim calcmode="lin" valueType="num">
                                      <p:cBhvr>
                                        <p:cTn id="14" dur="1000" fill="hold"/>
                                        <p:tgtEl>
                                          <p:spTgt spid="22530"/>
                                        </p:tgtEl>
                                        <p:attrNameLst>
                                          <p:attrName>ppt_x</p:attrName>
                                        </p:attrNameLst>
                                      </p:cBhvr>
                                      <p:tavLst>
                                        <p:tav tm="0">
                                          <p:val>
                                            <p:strVal val="#ppt_x"/>
                                          </p:val>
                                        </p:tav>
                                        <p:tav tm="100000">
                                          <p:val>
                                            <p:strVal val="#ppt_x"/>
                                          </p:val>
                                        </p:tav>
                                      </p:tavLst>
                                    </p:anim>
                                    <p:anim calcmode="lin" valueType="num">
                                      <p:cBhvr>
                                        <p:cTn id="15"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2531"/>
                                        </p:tgtEl>
                                        <p:attrNameLst>
                                          <p:attrName>style.visibility</p:attrName>
                                        </p:attrNameLst>
                                      </p:cBhvr>
                                      <p:to>
                                        <p:strVal val="visible"/>
                                      </p:to>
                                    </p:set>
                                    <p:anim calcmode="lin" valueType="num">
                                      <p:cBhvr additive="base">
                                        <p:cTn id="26" dur="500" fill="hold"/>
                                        <p:tgtEl>
                                          <p:spTgt spid="22531"/>
                                        </p:tgtEl>
                                        <p:attrNameLst>
                                          <p:attrName>ppt_x</p:attrName>
                                        </p:attrNameLst>
                                      </p:cBhvr>
                                      <p:tavLst>
                                        <p:tav tm="0">
                                          <p:val>
                                            <p:strVal val="#ppt_x"/>
                                          </p:val>
                                        </p:tav>
                                        <p:tav tm="100000">
                                          <p:val>
                                            <p:strVal val="#ppt_x"/>
                                          </p:val>
                                        </p:tav>
                                      </p:tavLst>
                                    </p:anim>
                                    <p:anim calcmode="lin" valueType="num">
                                      <p:cBhvr additive="base">
                                        <p:cTn id="27"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solidFill>
                  <a:srgbClr val="FFFF00"/>
                </a:solidFill>
                <a:latin typeface="微软雅黑" panose="020B0503020204020204" pitchFamily="34" charset="-122"/>
                <a:ea typeface="微软雅黑" panose="020B0503020204020204" pitchFamily="34" charset="-122"/>
              </a:rPr>
              <a:t>创意</a:t>
            </a:r>
            <a:r>
              <a:rPr lang="en-US" altLang="zh-CN" b="1" dirty="0">
                <a:solidFill>
                  <a:srgbClr val="FFFF00"/>
                </a:solidFill>
                <a:latin typeface="微软雅黑" panose="020B0503020204020204" pitchFamily="34" charset="-122"/>
                <a:ea typeface="微软雅黑" panose="020B0503020204020204" pitchFamily="34" charset="-122"/>
              </a:rPr>
              <a:t>apps</a:t>
            </a:r>
            <a:r>
              <a:rPr lang="zh-CN" altLang="zh-CN" b="1" dirty="0" smtClean="0">
                <a:solidFill>
                  <a:srgbClr val="FFFF00"/>
                </a:solidFill>
                <a:latin typeface="微软雅黑" panose="020B0503020204020204" pitchFamily="34" charset="-122"/>
                <a:ea typeface="微软雅黑" panose="020B0503020204020204" pitchFamily="34" charset="-122"/>
              </a:rPr>
              <a:t>欣赏</a:t>
            </a:r>
            <a:endParaRPr lang="zh-CN" altLang="en-US" dirty="0"/>
          </a:p>
        </p:txBody>
      </p:sp>
      <p:sp>
        <p:nvSpPr>
          <p:cNvPr id="3" name="内容占位符 2"/>
          <p:cNvSpPr>
            <a:spLocks noGrp="1"/>
          </p:cNvSpPr>
          <p:nvPr>
            <p:ph idx="1"/>
          </p:nvPr>
        </p:nvSpPr>
        <p:spPr>
          <a:xfrm>
            <a:off x="214955" y="1758390"/>
            <a:ext cx="4488101" cy="1966446"/>
          </a:xfrm>
        </p:spPr>
        <p:txBody>
          <a:bodyPr>
            <a:normAutofit/>
          </a:bodyPr>
          <a:lstStyle/>
          <a:p>
            <a:r>
              <a:rPr lang="en-US" altLang="zh-CN" b="1" dirty="0">
                <a:solidFill>
                  <a:schemeClr val="bg1"/>
                </a:solidFill>
                <a:latin typeface="微软雅黑" panose="020B0503020204020204" pitchFamily="34" charset="-122"/>
                <a:ea typeface="微软雅黑" panose="020B0503020204020204" pitchFamily="34" charset="-122"/>
              </a:rPr>
              <a:t>pp Inventor</a:t>
            </a:r>
            <a:r>
              <a:rPr lang="zh-CN" altLang="zh-CN" b="1" dirty="0">
                <a:solidFill>
                  <a:schemeClr val="bg1"/>
                </a:solidFill>
                <a:latin typeface="微软雅黑" panose="020B0503020204020204" pitchFamily="34" charset="-122"/>
                <a:ea typeface="微软雅黑" panose="020B0503020204020204" pitchFamily="34" charset="-122"/>
              </a:rPr>
              <a:t>内置了乐高</a:t>
            </a:r>
            <a:r>
              <a:rPr lang="en-US" altLang="zh-CN" b="1" dirty="0">
                <a:solidFill>
                  <a:schemeClr val="bg1"/>
                </a:solidFill>
                <a:latin typeface="微软雅黑" panose="020B0503020204020204" pitchFamily="34" charset="-122"/>
                <a:ea typeface="微软雅黑" panose="020B0503020204020204" pitchFamily="34" charset="-122"/>
              </a:rPr>
              <a:t>API</a:t>
            </a:r>
            <a:r>
              <a:rPr lang="zh-CN" altLang="zh-CN" b="1" dirty="0">
                <a:solidFill>
                  <a:schemeClr val="bg1"/>
                </a:solidFill>
                <a:latin typeface="微软雅黑" panose="020B0503020204020204" pitchFamily="34" charset="-122"/>
                <a:ea typeface="微软雅黑" panose="020B0503020204020204" pitchFamily="34" charset="-122"/>
              </a:rPr>
              <a:t>，可以开发</a:t>
            </a:r>
            <a:r>
              <a:rPr lang="en-US" altLang="zh-CN" b="1" dirty="0">
                <a:solidFill>
                  <a:schemeClr val="bg1"/>
                </a:solidFill>
                <a:latin typeface="微软雅黑" panose="020B0503020204020204" pitchFamily="34" charset="-122"/>
                <a:ea typeface="微软雅黑" panose="020B0503020204020204" pitchFamily="34" charset="-122"/>
              </a:rPr>
              <a:t>Android</a:t>
            </a:r>
            <a:r>
              <a:rPr lang="zh-CN" altLang="zh-CN" b="1" dirty="0">
                <a:solidFill>
                  <a:schemeClr val="bg1"/>
                </a:solidFill>
                <a:latin typeface="微软雅黑" panose="020B0503020204020204" pitchFamily="34" charset="-122"/>
                <a:ea typeface="微软雅黑" panose="020B0503020204020204" pitchFamily="34" charset="-122"/>
              </a:rPr>
              <a:t>手机遥感遥控乐高机器人的应用</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23555" name="Picture 181" descr="http://upload.semidata.info/www.eefocus.com/blog/media/201112/192635.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792004" y="0"/>
            <a:ext cx="52886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211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fade">
                                      <p:cBhvr>
                                        <p:cTn id="1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FF00"/>
                </a:solidFill>
                <a:latin typeface="微软雅黑" panose="020B0503020204020204" pitchFamily="34" charset="-122"/>
                <a:ea typeface="微软雅黑" panose="020B0503020204020204" pitchFamily="34" charset="-122"/>
              </a:rPr>
              <a:t>项目小节</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rPr>
              <a:t>通过该项目的学习和实践操作，同学们可以在自己的计算机上搭建</a:t>
            </a:r>
            <a:r>
              <a:rPr lang="en-US" altLang="zh-CN" b="1" dirty="0" smtClean="0">
                <a:solidFill>
                  <a:schemeClr val="bg1"/>
                </a:solidFill>
                <a:latin typeface="微软雅黑" panose="020B0503020204020204" pitchFamily="34" charset="-122"/>
                <a:ea typeface="微软雅黑" panose="020B0503020204020204" pitchFamily="34" charset="-122"/>
              </a:rPr>
              <a:t>APP Inventor2</a:t>
            </a:r>
            <a:r>
              <a:rPr lang="zh-CN" altLang="en-US" b="1" dirty="0" smtClean="0">
                <a:solidFill>
                  <a:schemeClr val="bg1"/>
                </a:solidFill>
                <a:latin typeface="微软雅黑" panose="020B0503020204020204" pitchFamily="34" charset="-122"/>
                <a:ea typeface="微软雅黑" panose="020B0503020204020204" pitchFamily="34" charset="-122"/>
              </a:rPr>
              <a:t>开发环境，熟悉了“三大作业面”，根据要求选择相应的开发“组件”，通过程序“积木块”拼接逻辑，制作出了音乐播放器等应用；能够把音乐播放器等项目打包上传，安装到手机上进行应用，也可以将自己开发的应用程序上传至安卓商店供网友下载使用。</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42523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944536" y="2664709"/>
            <a:ext cx="4506184" cy="1231106"/>
          </a:xfrm>
          <a:prstGeom prst="rect">
            <a:avLst/>
          </a:prstGeom>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zh-CN" altLang="en-US" sz="8000" spc="90" noProof="0" dirty="0" smtClean="0">
                <a:solidFill>
                  <a:srgbClr val="FFFF00"/>
                </a:solidFill>
                <a:latin typeface="Arial" panose="020B0604020202020204" pitchFamily="34" charset="0"/>
                <a:cs typeface="Arial" panose="020B0604020202020204" pitchFamily="34" charset="0"/>
              </a:rPr>
              <a:t>感谢聆听</a:t>
            </a:r>
            <a:endParaRPr kumimoji="0" lang="en-US" sz="8000" b="1" i="0" u="none" strike="noStrike" kern="1200" cap="none" spc="90" normalizeH="0" noProof="0" dirty="0" smtClean="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7210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2122776" y="1753452"/>
            <a:ext cx="53508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a:spLocks/>
          </p:cNvSpPr>
          <p:nvPr/>
        </p:nvSpPr>
        <p:spPr>
          <a:xfrm>
            <a:off x="33079" y="1131962"/>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1500" dirty="0" smtClean="0">
                <a:solidFill>
                  <a:srgbClr val="F8D35E"/>
                </a:solidFill>
                <a:latin typeface="Arial" panose="020B0604020202020204" pitchFamily="34" charset="0"/>
                <a:cs typeface="Arial" panose="020B0604020202020204" pitchFamily="34" charset="0"/>
              </a:rPr>
              <a:t>01</a:t>
            </a:r>
            <a:endParaRPr kumimoji="0" lang="en-US" sz="11500" b="1" i="0" u="none" strike="noStrike" kern="1200" cap="none" spc="0" normalizeH="0" baseline="0" noProof="0" dirty="0" smtClean="0">
              <a:ln>
                <a:noFill/>
              </a:ln>
              <a:solidFill>
                <a:srgbClr val="F8D35E"/>
              </a:solidFill>
              <a:effectLst/>
              <a:uLnTx/>
              <a:uFillTx/>
              <a:latin typeface="Arial" panose="020B0604020202020204" pitchFamily="34" charset="0"/>
              <a:cs typeface="Arial" panose="020B0604020202020204" pitchFamily="34" charset="0"/>
            </a:endParaRPr>
          </a:p>
        </p:txBody>
      </p:sp>
      <p:grpSp>
        <p:nvGrpSpPr>
          <p:cNvPr id="59" name="组合 58"/>
          <p:cNvGrpSpPr/>
          <p:nvPr/>
        </p:nvGrpSpPr>
        <p:grpSpPr>
          <a:xfrm rot="11891394">
            <a:off x="7164594" y="1561648"/>
            <a:ext cx="2561043"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175213" y="6665015"/>
            <a:ext cx="5235397" cy="0"/>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12045" y="932632"/>
            <a:ext cx="7114509" cy="769441"/>
          </a:xfrm>
          <a:prstGeom prst="rect">
            <a:avLst/>
          </a:prstGeom>
          <a:noFill/>
        </p:spPr>
        <p:txBody>
          <a:bodyPr wrap="square" rtlCol="0">
            <a:spAutoFit/>
          </a:bodyPr>
          <a:lstStyle/>
          <a:p>
            <a:r>
              <a:rPr lang="zh-CN" altLang="en-US" sz="4400" b="1" dirty="0" smtClean="0">
                <a:solidFill>
                  <a:srgbClr val="FFFF00"/>
                </a:solidFill>
                <a:latin typeface="微软雅黑" panose="020B0503020204020204" pitchFamily="34" charset="-122"/>
                <a:ea typeface="微软雅黑" panose="020B0503020204020204" pitchFamily="34" charset="-122"/>
              </a:rPr>
              <a:t>下载</a:t>
            </a:r>
            <a:r>
              <a:rPr lang="en-US" altLang="zh-CN" sz="4400" b="1" dirty="0" smtClean="0">
                <a:solidFill>
                  <a:srgbClr val="FFFF00"/>
                </a:solidFill>
                <a:latin typeface="微软雅黑" panose="020B0503020204020204" pitchFamily="34" charset="-122"/>
                <a:ea typeface="微软雅黑" panose="020B0503020204020204" pitchFamily="34" charset="-122"/>
              </a:rPr>
              <a:t>AI2</a:t>
            </a:r>
            <a:r>
              <a:rPr lang="zh-CN" altLang="en-US" sz="4400" b="1" dirty="0" smtClean="0">
                <a:solidFill>
                  <a:srgbClr val="FFFF00"/>
                </a:solidFill>
                <a:latin typeface="微软雅黑" panose="020B0503020204020204" pitchFamily="34" charset="-122"/>
                <a:ea typeface="微软雅黑" panose="020B0503020204020204" pitchFamily="34" charset="-122"/>
              </a:rPr>
              <a:t>完美离线仿真套件</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823407" y="2047262"/>
            <a:ext cx="4958778" cy="4801314"/>
          </a:xfrm>
          <a:prstGeom prst="rect">
            <a:avLst/>
          </a:prstGeom>
          <a:noFill/>
        </p:spPr>
        <p:txBody>
          <a:bodyPr wrap="squar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AI2</a:t>
            </a:r>
            <a:r>
              <a:rPr lang="zh-CN" altLang="zh-CN" sz="2400" dirty="0">
                <a:solidFill>
                  <a:schemeClr val="bg1"/>
                </a:solidFill>
                <a:latin typeface="微软雅黑" panose="020B0503020204020204" pitchFamily="34" charset="-122"/>
                <a:ea typeface="微软雅黑" panose="020B0503020204020204" pitchFamily="34" charset="-122"/>
              </a:rPr>
              <a:t>完美离线仿真全套打包下载”压缩包已经</a:t>
            </a:r>
            <a:r>
              <a:rPr lang="en-US" altLang="zh-CN" sz="2400" dirty="0">
                <a:solidFill>
                  <a:schemeClr val="bg1"/>
                </a:solidFill>
                <a:latin typeface="微软雅黑" panose="020B0503020204020204" pitchFamily="34" charset="-122"/>
                <a:ea typeface="微软雅黑" panose="020B0503020204020204" pitchFamily="34" charset="-122"/>
              </a:rPr>
              <a:t>AppInventor2</a:t>
            </a:r>
            <a:r>
              <a:rPr lang="zh-CN" altLang="zh-CN" sz="2400" dirty="0">
                <a:solidFill>
                  <a:schemeClr val="bg1"/>
                </a:solidFill>
                <a:latin typeface="微软雅黑" panose="020B0503020204020204" pitchFamily="34" charset="-122"/>
                <a:ea typeface="微软雅黑" panose="020B0503020204020204" pitchFamily="34" charset="-122"/>
              </a:rPr>
              <a:t>开发所需要的软件全部做好，可以通过网络下载</a:t>
            </a:r>
            <a:r>
              <a:rPr lang="en-US" altLang="zh-CN" sz="2400" dirty="0">
                <a:solidFill>
                  <a:schemeClr val="bg1"/>
                </a:solidFill>
                <a:latin typeface="微软雅黑" panose="020B0503020204020204" pitchFamily="34" charset="-122"/>
                <a:ea typeface="微软雅黑" panose="020B0503020204020204" pitchFamily="34" charset="-122"/>
              </a:rPr>
              <a:t>AppInventor2</a:t>
            </a:r>
            <a:r>
              <a:rPr lang="zh-CN" altLang="zh-CN" sz="2400" dirty="0">
                <a:solidFill>
                  <a:schemeClr val="bg1"/>
                </a:solidFill>
                <a:latin typeface="微软雅黑" panose="020B0503020204020204" pitchFamily="34" charset="-122"/>
                <a:ea typeface="微软雅黑" panose="020B0503020204020204" pitchFamily="34" charset="-122"/>
              </a:rPr>
              <a:t>开发安装包。</a:t>
            </a:r>
          </a:p>
          <a:p>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当</a:t>
            </a:r>
            <a:r>
              <a:rPr lang="zh-CN" altLang="zh-CN" sz="2400" dirty="0">
                <a:solidFill>
                  <a:schemeClr val="bg1"/>
                </a:solidFill>
                <a:latin typeface="微软雅黑" panose="020B0503020204020204" pitchFamily="34" charset="-122"/>
                <a:ea typeface="微软雅黑" panose="020B0503020204020204" pitchFamily="34" charset="-122"/>
              </a:rPr>
              <a:t>下载到这个压缩包时，如</a:t>
            </a:r>
            <a:r>
              <a:rPr lang="zh-CN" altLang="zh-CN" sz="2400" dirty="0" smtClean="0">
                <a:solidFill>
                  <a:schemeClr val="bg1"/>
                </a:solidFill>
                <a:latin typeface="微软雅黑" panose="020B0503020204020204" pitchFamily="34" charset="-122"/>
                <a:ea typeface="微软雅黑" panose="020B0503020204020204" pitchFamily="34" charset="-122"/>
              </a:rPr>
              <a:t>图所</a:t>
            </a:r>
            <a:r>
              <a:rPr lang="zh-CN" altLang="zh-CN" sz="2400" dirty="0">
                <a:solidFill>
                  <a:schemeClr val="bg1"/>
                </a:solidFill>
                <a:latin typeface="微软雅黑" panose="020B0503020204020204" pitchFamily="34" charset="-122"/>
                <a:ea typeface="微软雅黑" panose="020B0503020204020204" pitchFamily="34" charset="-122"/>
              </a:rPr>
              <a:t>示，首先应该将其解压，打开文件夹后你会看到有一个子文件夹“战鹰</a:t>
            </a:r>
            <a:r>
              <a:rPr lang="en-US" altLang="zh-CN" sz="2400" dirty="0">
                <a:solidFill>
                  <a:schemeClr val="bg1"/>
                </a:solidFill>
                <a:latin typeface="微软雅黑" panose="020B0503020204020204" pitchFamily="34" charset="-122"/>
                <a:ea typeface="微软雅黑" panose="020B0503020204020204" pitchFamily="34" charset="-122"/>
              </a:rPr>
              <a:t>AI2</a:t>
            </a:r>
            <a:r>
              <a:rPr lang="zh-CN" altLang="zh-CN" sz="2400" dirty="0">
                <a:solidFill>
                  <a:schemeClr val="bg1"/>
                </a:solidFill>
                <a:latin typeface="微软雅黑" panose="020B0503020204020204" pitchFamily="34" charset="-122"/>
                <a:ea typeface="微软雅黑" panose="020B0503020204020204" pitchFamily="34" charset="-122"/>
              </a:rPr>
              <a:t>”，还有</a:t>
            </a:r>
            <a:r>
              <a:rPr lang="en-US" altLang="zh-CN" sz="2400" dirty="0">
                <a:solidFill>
                  <a:schemeClr val="bg1"/>
                </a:solidFill>
                <a:latin typeface="微软雅黑" panose="020B0503020204020204" pitchFamily="34" charset="-122"/>
                <a:ea typeface="微软雅黑" panose="020B0503020204020204" pitchFamily="34" charset="-122"/>
              </a:rPr>
              <a:t>2</a:t>
            </a:r>
            <a:r>
              <a:rPr lang="zh-CN" altLang="zh-CN" sz="2400" dirty="0">
                <a:solidFill>
                  <a:schemeClr val="bg1"/>
                </a:solidFill>
                <a:latin typeface="微软雅黑" panose="020B0503020204020204" pitchFamily="34" charset="-122"/>
                <a:ea typeface="微软雅黑" panose="020B0503020204020204" pitchFamily="34" charset="-122"/>
              </a:rPr>
              <a:t>个安装文件，分别为“</a:t>
            </a:r>
            <a:r>
              <a:rPr lang="en-US" altLang="zh-CN" sz="2400" dirty="0">
                <a:solidFill>
                  <a:schemeClr val="bg1"/>
                </a:solidFill>
                <a:latin typeface="微软雅黑" panose="020B0503020204020204" pitchFamily="34" charset="-122"/>
                <a:ea typeface="微软雅黑" panose="020B0503020204020204" pitchFamily="34" charset="-122"/>
              </a:rPr>
              <a:t>AppInventor_Setup_Installer_v_2_2”</a:t>
            </a:r>
            <a:r>
              <a:rPr lang="zh-CN" altLang="zh-CN" sz="2400" dirty="0">
                <a:solidFill>
                  <a:schemeClr val="bg1"/>
                </a:solidFill>
                <a:latin typeface="微软雅黑" panose="020B0503020204020204" pitchFamily="34" charset="-122"/>
                <a:ea typeface="微软雅黑" panose="020B0503020204020204" pitchFamily="34" charset="-122"/>
              </a:rPr>
              <a:t>和“</a:t>
            </a:r>
            <a:r>
              <a:rPr lang="en-US" altLang="zh-CN" sz="2400" dirty="0">
                <a:solidFill>
                  <a:schemeClr val="bg1"/>
                </a:solidFill>
                <a:latin typeface="微软雅黑" panose="020B0503020204020204" pitchFamily="34" charset="-122"/>
                <a:ea typeface="微软雅黑" panose="020B0503020204020204" pitchFamily="34" charset="-122"/>
              </a:rPr>
              <a:t>MIT AI2 Companion 2.12</a:t>
            </a:r>
            <a:r>
              <a:rPr lang="en-US" altLang="zh-CN" sz="2400" dirty="0" smtClean="0">
                <a:solidFill>
                  <a:schemeClr val="bg1"/>
                </a:solidFill>
                <a:latin typeface="微软雅黑" panose="020B0503020204020204" pitchFamily="34" charset="-122"/>
                <a:ea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endParaRPr>
          </a:p>
          <a:p>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17" y="3191090"/>
            <a:ext cx="1389679" cy="17749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364627689"/>
              </p:ext>
            </p:extLst>
          </p:nvPr>
        </p:nvGraphicFramePr>
        <p:xfrm>
          <a:off x="6690634" y="4582861"/>
          <a:ext cx="3268791" cy="1926433"/>
        </p:xfrm>
        <a:graphic>
          <a:graphicData uri="http://schemas.openxmlformats.org/presentationml/2006/ole">
            <mc:AlternateContent xmlns:mc="http://schemas.openxmlformats.org/markup-compatibility/2006">
              <mc:Choice xmlns:v="urn:schemas-microsoft-com:vml" Requires="v">
                <p:oleObj spid="_x0000_s1042" name="BMP 图像" r:id="rId4" imgW="2486372" imgH="1305107" progId="Paint.Picture">
                  <p:embed/>
                </p:oleObj>
              </mc:Choice>
              <mc:Fallback>
                <p:oleObj name="BMP 图像" r:id="rId4" imgW="2486372" imgH="1305107" progId="Paint.Picture">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634" y="4582861"/>
                        <a:ext cx="3268791" cy="1926433"/>
                      </a:xfrm>
                      <a:prstGeom prst="rect">
                        <a:avLst/>
                      </a:prstGeom>
                      <a:noFill/>
                    </p:spPr>
                  </p:pic>
                </p:oleObj>
              </mc:Fallback>
            </mc:AlternateContent>
          </a:graphicData>
        </a:graphic>
      </p:graphicFrame>
    </p:spTree>
    <p:extLst>
      <p:ext uri="{BB962C8B-B14F-4D97-AF65-F5344CB8AC3E}">
        <p14:creationId xmlns:p14="http://schemas.microsoft.com/office/powerpoint/2010/main" val="38325001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655981" y="2097500"/>
            <a:ext cx="8038558" cy="42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a:spLocks/>
          </p:cNvSpPr>
          <p:nvPr/>
        </p:nvSpPr>
        <p:spPr>
          <a:xfrm>
            <a:off x="-64305" y="2284117"/>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1500" dirty="0" smtClean="0">
                <a:solidFill>
                  <a:srgbClr val="F47264"/>
                </a:solidFill>
                <a:latin typeface="Arial" panose="020B0604020202020204" pitchFamily="34" charset="0"/>
                <a:cs typeface="Arial" panose="020B0604020202020204" pitchFamily="34" charset="0"/>
              </a:rPr>
              <a:t>02</a:t>
            </a:r>
            <a:endParaRPr kumimoji="0" lang="en-US" sz="11500" b="1" i="0" u="none" strike="noStrike" kern="1200" cap="none" spc="0" normalizeH="0" baseline="0" noProof="0" dirty="0" smtClean="0">
              <a:ln>
                <a:noFill/>
              </a:ln>
              <a:solidFill>
                <a:srgbClr val="F47264"/>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1550104" y="2295920"/>
            <a:ext cx="6250310" cy="3046988"/>
          </a:xfrm>
          <a:prstGeom prst="rect">
            <a:avLst/>
          </a:prstGeom>
          <a:noFill/>
        </p:spPr>
        <p:txBody>
          <a:bodyPr wrap="square" rtlCol="0">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开发时建议使用具有谷歌内核的浏览器，强烈推荐下载</a:t>
            </a:r>
            <a:r>
              <a:rPr lang="en-US" altLang="zh-CN" sz="2400" dirty="0">
                <a:solidFill>
                  <a:schemeClr val="bg1"/>
                </a:solidFill>
                <a:latin typeface="微软雅黑" panose="020B0503020204020204" pitchFamily="34" charset="-122"/>
                <a:ea typeface="微软雅黑" panose="020B0503020204020204" pitchFamily="34" charset="-122"/>
              </a:rPr>
              <a:t>Google</a:t>
            </a:r>
            <a:r>
              <a:rPr lang="zh-CN" altLang="zh-CN" sz="2400" dirty="0">
                <a:solidFill>
                  <a:schemeClr val="bg1"/>
                </a:solidFill>
                <a:latin typeface="微软雅黑" panose="020B0503020204020204" pitchFamily="34" charset="-122"/>
                <a:ea typeface="微软雅黑" panose="020B0503020204020204" pitchFamily="34" charset="-122"/>
              </a:rPr>
              <a:t>浏览器，当浏览器准备就绪后，需要安装</a:t>
            </a:r>
            <a:r>
              <a:rPr lang="en-US" altLang="zh-CN" sz="2400" dirty="0" err="1" smtClean="0">
                <a:solidFill>
                  <a:schemeClr val="bg1"/>
                </a:solidFill>
                <a:latin typeface="微软雅黑" panose="020B0503020204020204" pitchFamily="34" charset="-122"/>
                <a:ea typeface="微软雅黑" panose="020B0503020204020204" pitchFamily="34" charset="-122"/>
              </a:rPr>
              <a:t>AIstrater</a:t>
            </a:r>
            <a:r>
              <a:rPr lang="zh-CN" altLang="zh-CN" sz="2400" dirty="0" smtClean="0">
                <a:solidFill>
                  <a:schemeClr val="bg1"/>
                </a:solidFill>
                <a:latin typeface="微软雅黑" panose="020B0503020204020204" pitchFamily="34" charset="-122"/>
                <a:ea typeface="微软雅黑" panose="020B0503020204020204" pitchFamily="34" charset="-122"/>
              </a:rPr>
              <a:t>即“</a:t>
            </a:r>
            <a:r>
              <a:rPr lang="en-US" altLang="zh-CN" sz="2400" dirty="0">
                <a:solidFill>
                  <a:schemeClr val="bg1"/>
                </a:solidFill>
                <a:latin typeface="微软雅黑" panose="020B0503020204020204" pitchFamily="34" charset="-122"/>
                <a:ea typeface="微软雅黑" panose="020B0503020204020204" pitchFamily="34" charset="-122"/>
              </a:rPr>
              <a:t>AppInventor_Setup_Installer_v_2_2”</a:t>
            </a:r>
            <a:r>
              <a:rPr lang="zh-CN" altLang="zh-CN" sz="2400" dirty="0">
                <a:solidFill>
                  <a:schemeClr val="bg1"/>
                </a:solidFill>
                <a:latin typeface="微软雅黑" panose="020B0503020204020204" pitchFamily="34" charset="-122"/>
                <a:ea typeface="微软雅黑" panose="020B0503020204020204" pitchFamily="34" charset="-122"/>
              </a:rPr>
              <a:t>，这是用来开启</a:t>
            </a:r>
            <a:r>
              <a:rPr lang="en-US" altLang="zh-CN" sz="2400" dirty="0">
                <a:solidFill>
                  <a:schemeClr val="bg1"/>
                </a:solidFill>
                <a:latin typeface="微软雅黑" panose="020B0503020204020204" pitchFamily="34" charset="-122"/>
                <a:ea typeface="微软雅黑" panose="020B0503020204020204" pitchFamily="34" charset="-122"/>
              </a:rPr>
              <a:t>emulator</a:t>
            </a:r>
            <a:r>
              <a:rPr lang="zh-CN" altLang="zh-CN" sz="2400" dirty="0">
                <a:solidFill>
                  <a:schemeClr val="bg1"/>
                </a:solidFill>
                <a:latin typeface="微软雅黑" panose="020B0503020204020204" pitchFamily="34" charset="-122"/>
                <a:ea typeface="微软雅黑" panose="020B0503020204020204" pitchFamily="34" charset="-122"/>
              </a:rPr>
              <a:t>仿真器和连接手机仿真所必须的工具，安装时切记不要改变安装目录，即安装到默认目录。安装完成桌面上会有相关图标，如</a:t>
            </a:r>
            <a:r>
              <a:rPr lang="zh-CN" altLang="zh-CN" sz="2400" dirty="0" smtClean="0">
                <a:solidFill>
                  <a:schemeClr val="bg1"/>
                </a:solidFill>
                <a:latin typeface="微软雅黑" panose="020B0503020204020204" pitchFamily="34" charset="-122"/>
                <a:ea typeface="微软雅黑" panose="020B0503020204020204" pitchFamily="34" charset="-122"/>
              </a:rPr>
              <a:t>图所</a:t>
            </a:r>
            <a:r>
              <a:rPr lang="zh-CN" altLang="zh-CN" sz="2400" dirty="0">
                <a:solidFill>
                  <a:schemeClr val="bg1"/>
                </a:solidFill>
                <a:latin typeface="微软雅黑" panose="020B0503020204020204" pitchFamily="34" charset="-122"/>
                <a:ea typeface="微软雅黑" panose="020B0503020204020204" pitchFamily="34" charset="-122"/>
              </a:rPr>
              <a:t>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rot="11891394">
            <a:off x="7234833" y="2369321"/>
            <a:ext cx="2561043"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2171206" y="4939184"/>
            <a:ext cx="5235397" cy="0"/>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19" name="文本框 25"/>
          <p:cNvSpPr txBox="1"/>
          <p:nvPr/>
        </p:nvSpPr>
        <p:spPr>
          <a:xfrm>
            <a:off x="92365" y="558536"/>
            <a:ext cx="9836021" cy="1354217"/>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4400" dirty="0" smtClean="0">
                <a:solidFill>
                  <a:srgbClr val="FFFF00"/>
                </a:solidFill>
                <a:latin typeface="微软雅黑" panose="020B0503020204020204" pitchFamily="34" charset="-122"/>
                <a:ea typeface="微软雅黑" panose="020B0503020204020204" pitchFamily="34" charset="-122"/>
                <a:cs typeface="Arial" panose="020B0604020202020204" pitchFamily="34" charset="0"/>
              </a:rPr>
              <a:t>安装浏览器与</a:t>
            </a:r>
            <a:r>
              <a:rPr lang="en-US" altLang="zh-CN" sz="4400" dirty="0" smtClean="0">
                <a:solidFill>
                  <a:srgbClr val="FFFF00"/>
                </a:solidFill>
                <a:latin typeface="微软雅黑" panose="020B0503020204020204" pitchFamily="34" charset="-122"/>
                <a:ea typeface="微软雅黑" panose="020B0503020204020204" pitchFamily="34" charset="-122"/>
                <a:cs typeface="Arial" panose="020B0604020202020204" pitchFamily="34" charset="0"/>
              </a:rPr>
              <a:t>Appinventor_Setup_Installer_v_2_2</a:t>
            </a:r>
            <a:endParaRPr lang="zh-CN" altLang="en-US" sz="4400" dirty="0">
              <a:solidFill>
                <a:srgbClr val="FFFF00"/>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769568186"/>
              </p:ext>
            </p:extLst>
          </p:nvPr>
        </p:nvGraphicFramePr>
        <p:xfrm>
          <a:off x="2789077" y="5342908"/>
          <a:ext cx="1189199" cy="1333500"/>
        </p:xfrm>
        <a:graphic>
          <a:graphicData uri="http://schemas.openxmlformats.org/presentationml/2006/ole">
            <mc:AlternateContent xmlns:mc="http://schemas.openxmlformats.org/markup-compatibility/2006">
              <mc:Choice xmlns:v="urn:schemas-microsoft-com:vml" Requires="v">
                <p:oleObj spid="_x0000_s2062" name="BMP 图像" r:id="rId3" imgW="1438095" imgH="1495634" progId="Paint.Picture">
                  <p:embed/>
                </p:oleObj>
              </mc:Choice>
              <mc:Fallback>
                <p:oleObj name="BMP 图像" r:id="rId3" imgW="1438095" imgH="1495634" progId="Paint.Picture">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b="10785"/>
                      <a:stretch>
                        <a:fillRect/>
                      </a:stretch>
                    </p:blipFill>
                    <p:spPr bwMode="auto">
                      <a:xfrm>
                        <a:off x="2789077" y="5342908"/>
                        <a:ext cx="1189199"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49" name="图片 12"/>
          <p:cNvPicPr>
            <a:picLocks noChangeAspect="1" noChangeArrowheads="1"/>
          </p:cNvPicPr>
          <p:nvPr/>
        </p:nvPicPr>
        <p:blipFill>
          <a:blip r:embed="rId5">
            <a:extLst>
              <a:ext uri="{28A0092B-C50C-407E-A947-70E740481C1C}">
                <a14:useLocalDpi xmlns:a14="http://schemas.microsoft.com/office/drawing/2010/main" val="0"/>
              </a:ext>
            </a:extLst>
          </a:blip>
          <a:srcRect b="6335"/>
          <a:stretch>
            <a:fillRect/>
          </a:stretch>
        </p:blipFill>
        <p:spPr bwMode="auto">
          <a:xfrm>
            <a:off x="5304722" y="4939184"/>
            <a:ext cx="1229868" cy="1330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1538891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49"/>
                                        </p:tgtEl>
                                        <p:attrNameLst>
                                          <p:attrName>style.visibility</p:attrName>
                                        </p:attrNameLst>
                                      </p:cBhvr>
                                      <p:to>
                                        <p:strVal val="visible"/>
                                      </p:to>
                                    </p:set>
                                    <p:animEffect transition="in" filter="circle(in)">
                                      <p:cBhvr>
                                        <p:cTn id="19"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2496539" y="1172221"/>
            <a:ext cx="4178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a:spLocks/>
          </p:cNvSpPr>
          <p:nvPr/>
        </p:nvSpPr>
        <p:spPr>
          <a:xfrm>
            <a:off x="100337" y="1426490"/>
            <a:ext cx="1641476" cy="176971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1500" dirty="0" smtClean="0">
                <a:solidFill>
                  <a:srgbClr val="29B9A6"/>
                </a:solidFill>
                <a:latin typeface="Arial" panose="020B0604020202020204" pitchFamily="34" charset="0"/>
                <a:cs typeface="Arial" panose="020B0604020202020204" pitchFamily="34" charset="0"/>
              </a:rPr>
              <a:t>03</a:t>
            </a:r>
            <a:endParaRPr kumimoji="0" lang="en-US" sz="11500" b="1" i="0" u="none" strike="noStrike" kern="1200" cap="none" spc="0" normalizeH="0" baseline="0" noProof="0" dirty="0" smtClean="0">
              <a:ln>
                <a:noFill/>
              </a:ln>
              <a:solidFill>
                <a:srgbClr val="29B9A6"/>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2295746" y="302326"/>
            <a:ext cx="4513596" cy="1446550"/>
          </a:xfrm>
          <a:prstGeom prst="rect">
            <a:avLst/>
          </a:prstGeom>
          <a:noFill/>
        </p:spPr>
        <p:txBody>
          <a:bodyPr wrap="square" rtlCol="0">
            <a:spAutoFit/>
          </a:bodyPr>
          <a:lstStyle/>
          <a:p>
            <a:pPr algn="dist"/>
            <a:r>
              <a:rPr lang="zh-CN" altLang="en-US" sz="4400" b="1" dirty="0" smtClean="0">
                <a:solidFill>
                  <a:srgbClr val="FFFF00"/>
                </a:solidFill>
                <a:latin typeface="微软雅黑" panose="020B0503020204020204" pitchFamily="34" charset="-122"/>
                <a:ea typeface="微软雅黑" panose="020B0503020204020204" pitchFamily="34" charset="-122"/>
              </a:rPr>
              <a:t>搭建虚拟服务器环境</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rot="11891394">
            <a:off x="6518506" y="2295897"/>
            <a:ext cx="2561043" cy="2152130"/>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1830958" y="6584795"/>
            <a:ext cx="5235397" cy="0"/>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91932" y="1634360"/>
            <a:ext cx="5277089" cy="1200329"/>
          </a:xfrm>
          <a:prstGeom prst="rect">
            <a:avLst/>
          </a:prstGeom>
          <a:noFill/>
        </p:spPr>
        <p:txBody>
          <a:bodyPr wrap="square" rtlCol="0">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打开“战鹰</a:t>
            </a:r>
            <a:r>
              <a:rPr lang="en-US" altLang="zh-CN" sz="2400" b="1" dirty="0">
                <a:solidFill>
                  <a:schemeClr val="bg1"/>
                </a:solidFill>
                <a:latin typeface="微软雅黑" panose="020B0503020204020204" pitchFamily="34" charset="-122"/>
                <a:ea typeface="微软雅黑" panose="020B0503020204020204" pitchFamily="34" charset="-122"/>
              </a:rPr>
              <a:t>AI2”</a:t>
            </a:r>
            <a:r>
              <a:rPr lang="zh-CN" altLang="zh-CN" sz="2400" b="1" dirty="0">
                <a:solidFill>
                  <a:schemeClr val="bg1"/>
                </a:solidFill>
                <a:latin typeface="微软雅黑" panose="020B0503020204020204" pitchFamily="34" charset="-122"/>
                <a:ea typeface="微软雅黑" panose="020B0503020204020204" pitchFamily="34" charset="-122"/>
              </a:rPr>
              <a:t>文件夹，会看到有很多文件，主要关注该文件包的最后三个</a:t>
            </a:r>
            <a:r>
              <a:rPr lang="en-US" altLang="zh-CN" sz="2400" b="1" dirty="0" err="1">
                <a:solidFill>
                  <a:schemeClr val="bg1"/>
                </a:solidFill>
                <a:latin typeface="微软雅黑" panose="020B0503020204020204" pitchFamily="34" charset="-122"/>
                <a:ea typeface="微软雅黑" panose="020B0503020204020204" pitchFamily="34" charset="-122"/>
              </a:rPr>
              <a:t>cmd</a:t>
            </a:r>
            <a:r>
              <a:rPr lang="zh-CN" altLang="zh-CN" sz="2400" b="1" dirty="0">
                <a:solidFill>
                  <a:schemeClr val="bg1"/>
                </a:solidFill>
                <a:latin typeface="微软雅黑" panose="020B0503020204020204" pitchFamily="34" charset="-122"/>
                <a:ea typeface="微软雅黑" panose="020B0503020204020204" pitchFamily="34" charset="-122"/>
              </a:rPr>
              <a:t>命令行文件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3074"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022" y="2821325"/>
            <a:ext cx="6058967" cy="363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531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22374" y="618837"/>
            <a:ext cx="4133459" cy="520091"/>
            <a:chOff x="-12700" y="587118"/>
            <a:chExt cx="4999208" cy="520091"/>
          </a:xfrm>
        </p:grpSpPr>
        <p:sp>
          <p:nvSpPr>
            <p:cNvPr id="15" name="文本框 14"/>
            <p:cNvSpPr txBox="1"/>
            <p:nvPr/>
          </p:nvSpPr>
          <p:spPr>
            <a:xfrm>
              <a:off x="519627" y="600942"/>
              <a:ext cx="44668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dist"/>
              <a:r>
                <a:rPr lang="zh-CN" altLang="en-US" sz="3200" dirty="0">
                  <a:solidFill>
                    <a:srgbClr val="FFFF00"/>
                  </a:solidFill>
                  <a:latin typeface="微软雅黑" panose="020B0503020204020204" pitchFamily="34" charset="-122"/>
                  <a:ea typeface="微软雅黑" panose="020B0503020204020204" pitchFamily="34" charset="-122"/>
                </a:rPr>
                <a:t>搭建虚拟服务器环境</a:t>
              </a: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582313" y="1991904"/>
            <a:ext cx="6724705" cy="3416320"/>
          </a:xfrm>
          <a:prstGeom prst="rect">
            <a:avLst/>
          </a:prstGeom>
        </p:spPr>
        <p:txBody>
          <a:bodyPr wrap="square">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双击</a:t>
            </a:r>
            <a:r>
              <a:rPr lang="zh-CN" altLang="zh-CN" sz="2400" dirty="0">
                <a:solidFill>
                  <a:schemeClr val="bg1"/>
                </a:solidFill>
                <a:latin typeface="微软雅黑" panose="020B0503020204020204" pitchFamily="34" charset="-122"/>
                <a:ea typeface="微软雅黑" panose="020B0503020204020204" pitchFamily="34" charset="-122"/>
              </a:rPr>
              <a:t>“启动</a:t>
            </a:r>
            <a:r>
              <a:rPr lang="en-US" altLang="zh-CN" sz="2400" dirty="0" err="1">
                <a:solidFill>
                  <a:schemeClr val="bg1"/>
                </a:solidFill>
                <a:latin typeface="微软雅黑" panose="020B0503020204020204" pitchFamily="34" charset="-122"/>
                <a:ea typeface="微软雅黑" panose="020B0503020204020204" pitchFamily="34" charset="-122"/>
              </a:rPr>
              <a:t>AIServer</a:t>
            </a:r>
            <a:r>
              <a:rPr lang="zh-CN" altLang="zh-CN" sz="2400" dirty="0">
                <a:solidFill>
                  <a:schemeClr val="bg1"/>
                </a:solidFill>
                <a:latin typeface="微软雅黑" panose="020B0503020204020204" pitchFamily="34" charset="-122"/>
                <a:ea typeface="微软雅黑" panose="020B0503020204020204" pitchFamily="34" charset="-122"/>
              </a:rPr>
              <a:t>”和“启动</a:t>
            </a:r>
            <a:r>
              <a:rPr lang="en-US" altLang="zh-CN" sz="2400" dirty="0" err="1">
                <a:solidFill>
                  <a:schemeClr val="bg1"/>
                </a:solidFill>
                <a:latin typeface="微软雅黑" panose="020B0503020204020204" pitchFamily="34" charset="-122"/>
                <a:ea typeface="微软雅黑" panose="020B0503020204020204" pitchFamily="34" charset="-122"/>
              </a:rPr>
              <a:t>BuildServer</a:t>
            </a:r>
            <a:r>
              <a:rPr lang="zh-CN"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 ，这</a:t>
            </a:r>
            <a:r>
              <a:rPr lang="zh-CN" altLang="zh-CN" sz="2400" dirty="0" smtClean="0">
                <a:solidFill>
                  <a:schemeClr val="bg1"/>
                </a:solidFill>
                <a:latin typeface="微软雅黑" panose="020B0503020204020204" pitchFamily="34" charset="-122"/>
                <a:ea typeface="微软雅黑" panose="020B0503020204020204" pitchFamily="34" charset="-122"/>
              </a:rPr>
              <a:t>两</a:t>
            </a:r>
            <a:r>
              <a:rPr lang="zh-CN" altLang="zh-CN" sz="2400" dirty="0">
                <a:solidFill>
                  <a:schemeClr val="bg1"/>
                </a:solidFill>
                <a:latin typeface="微软雅黑" panose="020B0503020204020204" pitchFamily="34" charset="-122"/>
                <a:ea typeface="微软雅黑" panose="020B0503020204020204" pitchFamily="34" charset="-122"/>
              </a:rPr>
              <a:t>个用来搭建虚拟服务器环境可执行文件，搭建后可以脱离</a:t>
            </a:r>
            <a:r>
              <a:rPr lang="zh-CN" altLang="zh-CN" sz="2400" dirty="0" smtClean="0">
                <a:solidFill>
                  <a:schemeClr val="bg1"/>
                </a:solidFill>
                <a:latin typeface="微软雅黑" panose="020B0503020204020204" pitchFamily="34" charset="-122"/>
                <a:ea typeface="微软雅黑" panose="020B0503020204020204" pitchFamily="34" charset="-122"/>
              </a:rPr>
              <a:t>网络进行</a:t>
            </a:r>
            <a:r>
              <a:rPr lang="zh-CN" altLang="zh-CN" sz="2400" dirty="0">
                <a:solidFill>
                  <a:schemeClr val="bg1"/>
                </a:solidFill>
                <a:latin typeface="微软雅黑" panose="020B0503020204020204" pitchFamily="34" charset="-122"/>
                <a:ea typeface="微软雅黑" panose="020B0503020204020204" pitchFamily="34" charset="-122"/>
              </a:rPr>
              <a:t>离线开发。</a:t>
            </a:r>
          </a:p>
          <a:p>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当</a:t>
            </a:r>
            <a:r>
              <a:rPr lang="zh-CN" altLang="zh-CN" sz="2400" dirty="0">
                <a:solidFill>
                  <a:schemeClr val="bg1"/>
                </a:solidFill>
                <a:latin typeface="微软雅黑" panose="020B0503020204020204" pitchFamily="34" charset="-122"/>
                <a:ea typeface="微软雅黑" panose="020B0503020204020204" pitchFamily="34" charset="-122"/>
              </a:rPr>
              <a:t>看到这两个黑色的命令行窗口时不要关闭它，让它一直运行，当看到这两个窗口分别运行到“</a:t>
            </a:r>
            <a:r>
              <a:rPr lang="en-US" altLang="zh-CN" sz="2400" dirty="0" err="1">
                <a:solidFill>
                  <a:schemeClr val="bg1"/>
                </a:solidFill>
                <a:latin typeface="微软雅黑" panose="020B0503020204020204" pitchFamily="34" charset="-122"/>
                <a:ea typeface="微软雅黑" panose="020B0503020204020204" pitchFamily="34" charset="-122"/>
              </a:rPr>
              <a:t>Dev</a:t>
            </a:r>
            <a:r>
              <a:rPr lang="en-US" altLang="zh-CN" sz="2400" dirty="0">
                <a:solidFill>
                  <a:schemeClr val="bg1"/>
                </a:solidFill>
                <a:latin typeface="微软雅黑" panose="020B0503020204020204" pitchFamily="34" charset="-122"/>
                <a:ea typeface="微软雅黑" panose="020B0503020204020204" pitchFamily="34" charset="-122"/>
              </a:rPr>
              <a:t> App Server is now running</a:t>
            </a:r>
            <a:r>
              <a:rPr lang="zh-CN" altLang="zh-CN" sz="2400" dirty="0">
                <a:solidFill>
                  <a:schemeClr val="bg1"/>
                </a:solidFill>
                <a:latin typeface="微软雅黑" panose="020B0503020204020204" pitchFamily="34" charset="-122"/>
                <a:ea typeface="微软雅黑" panose="020B0503020204020204" pitchFamily="34" charset="-122"/>
              </a:rPr>
              <a:t>”和“</a:t>
            </a:r>
            <a:r>
              <a:rPr lang="en-US" altLang="zh-CN" sz="2400" dirty="0">
                <a:solidFill>
                  <a:schemeClr val="bg1"/>
                </a:solidFill>
                <a:latin typeface="微软雅黑" panose="020B0503020204020204" pitchFamily="34" charset="-122"/>
                <a:ea typeface="微软雅黑" panose="020B0503020204020204" pitchFamily="34" charset="-122"/>
              </a:rPr>
              <a:t>Server running</a:t>
            </a:r>
            <a:r>
              <a:rPr lang="zh-CN" altLang="zh-CN" sz="2400" dirty="0">
                <a:solidFill>
                  <a:schemeClr val="bg1"/>
                </a:solidFill>
                <a:latin typeface="微软雅黑" panose="020B0503020204020204" pitchFamily="34" charset="-122"/>
                <a:ea typeface="微软雅黑" panose="020B0503020204020204" pitchFamily="34" charset="-122"/>
              </a:rPr>
              <a:t>”时，表示虚拟服务器环境已经搭建完成了。</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29" y="5408224"/>
            <a:ext cx="850553" cy="1152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560" y="5086437"/>
            <a:ext cx="826926" cy="1104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8057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39435" y="857894"/>
            <a:ext cx="32552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76659" y="664934"/>
            <a:ext cx="6619048" cy="1569660"/>
          </a:xfrm>
          <a:prstGeom prst="rect">
            <a:avLst/>
          </a:prstGeom>
        </p:spPr>
        <p:txBody>
          <a:bodyPr wrap="square">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打开</a:t>
            </a:r>
            <a:r>
              <a:rPr lang="en-US" altLang="zh-CN" sz="2400" dirty="0">
                <a:solidFill>
                  <a:schemeClr val="bg1"/>
                </a:solidFill>
                <a:latin typeface="微软雅黑" panose="020B0503020204020204" pitchFamily="34" charset="-122"/>
                <a:ea typeface="微软雅黑" panose="020B0503020204020204" pitchFamily="34" charset="-122"/>
              </a:rPr>
              <a:t>Google</a:t>
            </a:r>
            <a:r>
              <a:rPr lang="zh-CN" altLang="zh-CN" sz="2400" dirty="0">
                <a:solidFill>
                  <a:schemeClr val="bg1"/>
                </a:solidFill>
                <a:latin typeface="微软雅黑" panose="020B0503020204020204" pitchFamily="34" charset="-122"/>
                <a:ea typeface="微软雅黑" panose="020B0503020204020204" pitchFamily="34" charset="-122"/>
              </a:rPr>
              <a:t>浏览器，在地址栏中输入</a:t>
            </a:r>
            <a:r>
              <a:rPr lang="en-US" altLang="zh-CN" sz="2400" dirty="0" smtClean="0">
                <a:solidFill>
                  <a:srgbClr val="FFFF00"/>
                </a:solidFill>
                <a:latin typeface="微软雅黑" panose="020B0503020204020204" pitchFamily="34" charset="-122"/>
                <a:ea typeface="微软雅黑" panose="020B0503020204020204" pitchFamily="34" charset="-122"/>
              </a:rPr>
              <a:t>127.0.0.1:8888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zh-CN" sz="2400" dirty="0" smtClean="0">
                <a:solidFill>
                  <a:schemeClr val="bg1"/>
                </a:solidFill>
                <a:latin typeface="微软雅黑" panose="020B0503020204020204" pitchFamily="34" charset="-122"/>
                <a:ea typeface="微软雅黑" panose="020B0503020204020204" pitchFamily="34" charset="-122"/>
              </a:rPr>
              <a:t>然后</a:t>
            </a:r>
            <a:r>
              <a:rPr lang="zh-CN" altLang="zh-CN" sz="2400" dirty="0">
                <a:solidFill>
                  <a:schemeClr val="bg1"/>
                </a:solidFill>
                <a:latin typeface="微软雅黑" panose="020B0503020204020204" pitchFamily="34" charset="-122"/>
                <a:ea typeface="微软雅黑" panose="020B0503020204020204" pitchFamily="34" charset="-122"/>
              </a:rPr>
              <a:t>回车，浏览器将会出现一个</a:t>
            </a:r>
            <a:r>
              <a:rPr lang="en-US" altLang="zh-CN" sz="2400" dirty="0">
                <a:solidFill>
                  <a:schemeClr val="bg1"/>
                </a:solidFill>
                <a:latin typeface="微软雅黑" panose="020B0503020204020204" pitchFamily="34" charset="-122"/>
                <a:ea typeface="微软雅黑" panose="020B0503020204020204" pitchFamily="34" charset="-122"/>
              </a:rPr>
              <a:t>login</a:t>
            </a:r>
            <a:r>
              <a:rPr lang="zh-CN" altLang="zh-CN" sz="2400" dirty="0">
                <a:solidFill>
                  <a:schemeClr val="bg1"/>
                </a:solidFill>
                <a:latin typeface="微软雅黑" panose="020B0503020204020204" pitchFamily="34" charset="-122"/>
                <a:ea typeface="微软雅黑" panose="020B0503020204020204" pitchFamily="34" charset="-122"/>
              </a:rPr>
              <a:t>界面，点击</a:t>
            </a:r>
            <a:r>
              <a:rPr lang="en-US" altLang="zh-CN" sz="2400" dirty="0">
                <a:solidFill>
                  <a:schemeClr val="bg1"/>
                </a:solidFill>
                <a:latin typeface="微软雅黑" panose="020B0503020204020204" pitchFamily="34" charset="-122"/>
                <a:ea typeface="微软雅黑" panose="020B0503020204020204" pitchFamily="34" charset="-122"/>
              </a:rPr>
              <a:t>login</a:t>
            </a:r>
            <a:r>
              <a:rPr lang="zh-CN" altLang="zh-CN" sz="2400" dirty="0" smtClean="0">
                <a:solidFill>
                  <a:schemeClr val="bg1"/>
                </a:solidFill>
                <a:latin typeface="微软雅黑" panose="020B0503020204020204" pitchFamily="34" charset="-122"/>
                <a:ea typeface="微软雅黑" panose="020B0503020204020204" pitchFamily="34" charset="-122"/>
              </a:rPr>
              <a:t>，进入</a:t>
            </a:r>
            <a:r>
              <a:rPr lang="en-US" altLang="zh-CN" sz="2400" dirty="0">
                <a:solidFill>
                  <a:schemeClr val="bg1"/>
                </a:solidFill>
                <a:latin typeface="微软雅黑" panose="020B0503020204020204" pitchFamily="34" charset="-122"/>
                <a:ea typeface="微软雅黑" panose="020B0503020204020204" pitchFamily="34" charset="-122"/>
              </a:rPr>
              <a:t>AppInventor2</a:t>
            </a:r>
            <a:r>
              <a:rPr lang="zh-CN" altLang="zh-CN" sz="2400" dirty="0">
                <a:solidFill>
                  <a:schemeClr val="bg1"/>
                </a:solidFill>
                <a:latin typeface="微软雅黑" panose="020B0503020204020204" pitchFamily="34" charset="-122"/>
                <a:ea typeface="微软雅黑" panose="020B0503020204020204" pitchFamily="34" charset="-122"/>
              </a:rPr>
              <a:t>的开发</a:t>
            </a:r>
            <a:r>
              <a:rPr lang="zh-CN" altLang="zh-CN" sz="2400" dirty="0" smtClean="0">
                <a:solidFill>
                  <a:schemeClr val="bg1"/>
                </a:solidFill>
                <a:latin typeface="微软雅黑" panose="020B0503020204020204" pitchFamily="34" charset="-122"/>
                <a:ea typeface="微软雅黑" panose="020B0503020204020204" pitchFamily="34" charset="-122"/>
              </a:rPr>
              <a:t>界面</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4098" name="图片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10" y="1865263"/>
            <a:ext cx="4128949" cy="442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306" y="1865262"/>
            <a:ext cx="3995257" cy="447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图片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4" y="0"/>
            <a:ext cx="9072563" cy="685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8726" y="4905268"/>
            <a:ext cx="2726883" cy="400110"/>
          </a:xfrm>
          <a:prstGeom prst="rect">
            <a:avLst/>
          </a:prstGeom>
          <a:noFill/>
        </p:spPr>
        <p:txBody>
          <a:bodyPr wrap="square" rtlCol="0">
            <a:spAutoFit/>
          </a:bodyPr>
          <a:lstStyle/>
          <a:p>
            <a:r>
              <a:rPr lang="en-US" altLang="zh-CN" sz="2000" dirty="0" smtClean="0"/>
              <a:t>App Inventor 2</a:t>
            </a:r>
            <a:r>
              <a:rPr lang="zh-CN" altLang="en-US" sz="2000" dirty="0" smtClean="0"/>
              <a:t>开发界面</a:t>
            </a:r>
            <a:endParaRPr lang="zh-CN" altLang="en-US" sz="2000" dirty="0"/>
          </a:p>
        </p:txBody>
      </p:sp>
    </p:spTree>
    <p:extLst>
      <p:ext uri="{BB962C8B-B14F-4D97-AF65-F5344CB8AC3E}">
        <p14:creationId xmlns:p14="http://schemas.microsoft.com/office/powerpoint/2010/main" val="3142671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500" fill="hold"/>
                                        <p:tgtEl>
                                          <p:spTgt spid="4099"/>
                                        </p:tgtEl>
                                        <p:attrNameLst>
                                          <p:attrName>ppt_w</p:attrName>
                                        </p:attrNameLst>
                                      </p:cBhvr>
                                      <p:tavLst>
                                        <p:tav tm="0">
                                          <p:val>
                                            <p:fltVal val="0"/>
                                          </p:val>
                                        </p:tav>
                                        <p:tav tm="100000">
                                          <p:val>
                                            <p:strVal val="#ppt_w"/>
                                          </p:val>
                                        </p:tav>
                                      </p:tavLst>
                                    </p:anim>
                                    <p:anim calcmode="lin" valueType="num">
                                      <p:cBhvr>
                                        <p:cTn id="15" dur="500" fill="hold"/>
                                        <p:tgtEl>
                                          <p:spTgt spid="4099"/>
                                        </p:tgtEl>
                                        <p:attrNameLst>
                                          <p:attrName>ppt_h</p:attrName>
                                        </p:attrNameLst>
                                      </p:cBhvr>
                                      <p:tavLst>
                                        <p:tav tm="0">
                                          <p:val>
                                            <p:fltVal val="0"/>
                                          </p:val>
                                        </p:tav>
                                        <p:tav tm="100000">
                                          <p:val>
                                            <p:strVal val="#ppt_h"/>
                                          </p:val>
                                        </p:tav>
                                      </p:tavLst>
                                    </p:anim>
                                    <p:animEffect transition="in" filter="fade">
                                      <p:cBhvr>
                                        <p:cTn id="16" dur="5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p:cTn id="21" dur="1000" fill="hold"/>
                                        <p:tgtEl>
                                          <p:spTgt spid="4100"/>
                                        </p:tgtEl>
                                        <p:attrNameLst>
                                          <p:attrName>ppt_w</p:attrName>
                                        </p:attrNameLst>
                                      </p:cBhvr>
                                      <p:tavLst>
                                        <p:tav tm="0">
                                          <p:val>
                                            <p:fltVal val="0"/>
                                          </p:val>
                                        </p:tav>
                                        <p:tav tm="100000">
                                          <p:val>
                                            <p:strVal val="#ppt_w"/>
                                          </p:val>
                                        </p:tav>
                                      </p:tavLst>
                                    </p:anim>
                                    <p:anim calcmode="lin" valueType="num">
                                      <p:cBhvr>
                                        <p:cTn id="22" dur="1000" fill="hold"/>
                                        <p:tgtEl>
                                          <p:spTgt spid="4100"/>
                                        </p:tgtEl>
                                        <p:attrNameLst>
                                          <p:attrName>ppt_h</p:attrName>
                                        </p:attrNameLst>
                                      </p:cBhvr>
                                      <p:tavLst>
                                        <p:tav tm="0">
                                          <p:val>
                                            <p:fltVal val="0"/>
                                          </p:val>
                                        </p:tav>
                                        <p:tav tm="100000">
                                          <p:val>
                                            <p:strVal val="#ppt_h"/>
                                          </p:val>
                                        </p:tav>
                                      </p:tavLst>
                                    </p:anim>
                                    <p:anim calcmode="lin" valueType="num">
                                      <p:cBhvr>
                                        <p:cTn id="23" dur="1000" fill="hold"/>
                                        <p:tgtEl>
                                          <p:spTgt spid="4100"/>
                                        </p:tgtEl>
                                        <p:attrNameLst>
                                          <p:attrName>style.rotation</p:attrName>
                                        </p:attrNameLst>
                                      </p:cBhvr>
                                      <p:tavLst>
                                        <p:tav tm="0">
                                          <p:val>
                                            <p:fltVal val="90"/>
                                          </p:val>
                                        </p:tav>
                                        <p:tav tm="100000">
                                          <p:val>
                                            <p:fltVal val="0"/>
                                          </p:val>
                                        </p:tav>
                                      </p:tavLst>
                                    </p:anim>
                                    <p:animEffect transition="in" filter="fade">
                                      <p:cBhvr>
                                        <p:cTn id="24" dur="1000"/>
                                        <p:tgtEl>
                                          <p:spTgt spid="410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ent Arrow 49"/>
          <p:cNvSpPr/>
          <p:nvPr/>
        </p:nvSpPr>
        <p:spPr>
          <a:xfrm flipH="1">
            <a:off x="-1" y="2877443"/>
            <a:ext cx="8442523" cy="772235"/>
          </a:xfrm>
          <a:prstGeom prst="bentArrow">
            <a:avLst>
              <a:gd name="adj1" fmla="val 17673"/>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Oval 34"/>
          <p:cNvSpPr/>
          <p:nvPr/>
        </p:nvSpPr>
        <p:spPr>
          <a:xfrm>
            <a:off x="1860158" y="2751167"/>
            <a:ext cx="208815" cy="252551"/>
          </a:xfrm>
          <a:prstGeom prst="ellipse">
            <a:avLst/>
          </a:prstGeom>
          <a:solidFill>
            <a:schemeClr val="bg1"/>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4"/>
          <p:cNvSpPr/>
          <p:nvPr/>
        </p:nvSpPr>
        <p:spPr>
          <a:xfrm>
            <a:off x="4136175" y="2751167"/>
            <a:ext cx="208815" cy="252551"/>
          </a:xfrm>
          <a:prstGeom prst="ellipse">
            <a:avLst/>
          </a:prstGeom>
          <a:solidFill>
            <a:schemeClr val="bg1"/>
          </a:solid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4"/>
          <p:cNvSpPr/>
          <p:nvPr/>
        </p:nvSpPr>
        <p:spPr>
          <a:xfrm>
            <a:off x="6435680" y="2751167"/>
            <a:ext cx="208815" cy="252551"/>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34"/>
          <p:cNvSpPr/>
          <p:nvPr/>
        </p:nvSpPr>
        <p:spPr>
          <a:xfrm>
            <a:off x="8347517" y="3514166"/>
            <a:ext cx="142758" cy="172656"/>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32"/>
          <p:cNvCxnSpPr/>
          <p:nvPr/>
        </p:nvCxnSpPr>
        <p:spPr>
          <a:xfrm flipV="1">
            <a:off x="1967890" y="2877441"/>
            <a:ext cx="0" cy="723052"/>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flipV="1">
            <a:off x="4240581" y="2877441"/>
            <a:ext cx="0" cy="723052"/>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flipV="1">
            <a:off x="6540876" y="2877441"/>
            <a:ext cx="0" cy="723052"/>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164045" y="3726770"/>
            <a:ext cx="1601041" cy="414925"/>
          </a:xfrm>
          <a:prstGeom prst="roundRect">
            <a:avLst/>
          </a:prstGeom>
          <a:solidFill>
            <a:srgbClr val="F47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3440061" y="3726770"/>
            <a:ext cx="1601041" cy="414925"/>
          </a:xfrm>
          <a:prstGeom prst="roundRect">
            <a:avLst/>
          </a:prstGeom>
          <a:solidFill>
            <a:srgbClr val="F8D3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5716077" y="3726770"/>
            <a:ext cx="1601041" cy="414925"/>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353884" y="3727329"/>
            <a:ext cx="1239199" cy="400110"/>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熟悉软件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041428" y="4329586"/>
            <a:ext cx="1846272" cy="92333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熟悉</a:t>
            </a:r>
            <a:r>
              <a:rPr lang="en-US" altLang="zh-CN" b="1" dirty="0">
                <a:solidFill>
                  <a:schemeClr val="bg1"/>
                </a:solidFill>
                <a:latin typeface="微软雅黑" panose="020B0503020204020204" pitchFamily="34" charset="-122"/>
                <a:ea typeface="微软雅黑" panose="020B0503020204020204" pitchFamily="34" charset="-122"/>
              </a:rPr>
              <a:t>App Inventor 2</a:t>
            </a:r>
            <a:r>
              <a:rPr lang="zh-CN" altLang="en-US" b="1" dirty="0">
                <a:solidFill>
                  <a:schemeClr val="bg1"/>
                </a:solidFill>
                <a:latin typeface="微软雅黑" panose="020B0503020204020204" pitchFamily="34" charset="-122"/>
                <a:ea typeface="微软雅黑" panose="020B0503020204020204" pitchFamily="34" charset="-122"/>
              </a:rPr>
              <a:t>三大作业面</a:t>
            </a:r>
          </a:p>
        </p:txBody>
      </p:sp>
      <p:sp>
        <p:nvSpPr>
          <p:cNvPr id="53" name="文本框 52"/>
          <p:cNvSpPr txBox="1"/>
          <p:nvPr/>
        </p:nvSpPr>
        <p:spPr>
          <a:xfrm>
            <a:off x="3440061" y="3720314"/>
            <a:ext cx="1704784" cy="707886"/>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制作音乐播放器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440061" y="4218787"/>
            <a:ext cx="1601041" cy="1372683"/>
          </a:xfrm>
          <a:prstGeom prst="rect">
            <a:avLst/>
          </a:prstGeom>
          <a:noFill/>
        </p:spPr>
        <p:txBody>
          <a:bodyPr wrap="square" rtlCol="0">
            <a:spAutoFit/>
          </a:bodyPr>
          <a:lstStyle/>
          <a:p>
            <a:pPr algn="ctr">
              <a:lnSpc>
                <a:spcPct val="130000"/>
              </a:lnSpc>
            </a:pPr>
            <a:r>
              <a:rPr lang="zh-CN" altLang="en-US" sz="1600" b="1" dirty="0" smtClean="0">
                <a:solidFill>
                  <a:schemeClr val="bg1"/>
                </a:solidFill>
                <a:latin typeface="微软雅黑" panose="020B0503020204020204" pitchFamily="34" charset="-122"/>
                <a:ea typeface="微软雅黑" panose="020B0503020204020204" pitchFamily="34" charset="-122"/>
              </a:rPr>
              <a:t>让大家了解如何通过</a:t>
            </a:r>
            <a:r>
              <a:rPr lang="en-US" altLang="zh-CN" sz="1600" b="1" dirty="0" smtClean="0">
                <a:solidFill>
                  <a:schemeClr val="bg1"/>
                </a:solidFill>
                <a:latin typeface="微软雅黑" panose="020B0503020204020204" pitchFamily="34" charset="-122"/>
                <a:ea typeface="微软雅黑" panose="020B0503020204020204" pitchFamily="34" charset="-122"/>
              </a:rPr>
              <a:t>Player</a:t>
            </a:r>
            <a:r>
              <a:rPr lang="zh-CN" altLang="en-US" sz="1600" b="1" dirty="0" smtClean="0">
                <a:solidFill>
                  <a:schemeClr val="bg1"/>
                </a:solidFill>
                <a:latin typeface="微软雅黑" panose="020B0503020204020204" pitchFamily="34" charset="-122"/>
                <a:ea typeface="微软雅黑" panose="020B0503020204020204" pitchFamily="34" charset="-122"/>
              </a:rPr>
              <a:t>组件实现音乐媒体播放</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5740357" y="3724302"/>
            <a:ext cx="1664106" cy="707886"/>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创意</a:t>
            </a:r>
            <a:r>
              <a:rPr lang="en-US" altLang="zh-CN" sz="2000" b="1" dirty="0" smtClean="0">
                <a:solidFill>
                  <a:schemeClr val="bg1"/>
                </a:solidFill>
                <a:latin typeface="微软雅黑" panose="020B0503020204020204" pitchFamily="34" charset="-122"/>
                <a:ea typeface="微软雅黑" panose="020B0503020204020204" pitchFamily="34" charset="-122"/>
              </a:rPr>
              <a:t>APPS</a:t>
            </a:r>
            <a:r>
              <a:rPr lang="zh-CN" altLang="en-US" sz="2000" b="1" dirty="0" smtClean="0">
                <a:solidFill>
                  <a:schemeClr val="bg1"/>
                </a:solidFill>
                <a:latin typeface="微软雅黑" panose="020B0503020204020204" pitchFamily="34" charset="-122"/>
                <a:ea typeface="微软雅黑" panose="020B0503020204020204" pitchFamily="34" charset="-122"/>
              </a:rPr>
              <a:t>欣赏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740357" y="4218786"/>
            <a:ext cx="1601041" cy="1052596"/>
          </a:xfrm>
          <a:prstGeom prst="rect">
            <a:avLst/>
          </a:prstGeom>
          <a:noFill/>
        </p:spPr>
        <p:txBody>
          <a:bodyPr wrap="square" rtlCol="0">
            <a:spAutoFit/>
          </a:bodyPr>
          <a:lstStyle/>
          <a:p>
            <a:pPr algn="ctr">
              <a:lnSpc>
                <a:spcPct val="130000"/>
              </a:lnSpc>
            </a:pPr>
            <a:r>
              <a:rPr lang="zh-CN" altLang="en-US" sz="1600" b="1" dirty="0" smtClean="0">
                <a:solidFill>
                  <a:schemeClr val="bg1"/>
                </a:solidFill>
                <a:latin typeface="微软雅黑" panose="020B0503020204020204" pitchFamily="34" charset="-122"/>
                <a:ea typeface="微软雅黑" panose="020B0503020204020204" pitchFamily="34" charset="-122"/>
              </a:rPr>
              <a:t>欣赏俄罗斯方块等益智类游戏</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6258427" y="1996086"/>
            <a:ext cx="516346" cy="624492"/>
            <a:chOff x="7473695" y="1743073"/>
            <a:chExt cx="815598" cy="815596"/>
          </a:xfrm>
        </p:grpSpPr>
        <p:sp>
          <p:nvSpPr>
            <p:cNvPr id="58" name="Sev01"/>
            <p:cNvSpPr>
              <a:spLocks noChangeAspect="1"/>
            </p:cNvSpPr>
            <p:nvPr/>
          </p:nvSpPr>
          <p:spPr>
            <a:xfrm>
              <a:off x="7473695" y="1743073"/>
              <a:ext cx="815598" cy="815596"/>
            </a:xfrm>
            <a:prstGeom prst="ellipse">
              <a:avLst/>
            </a:prstGeom>
            <a:solidFill>
              <a:srgbClr val="29B9A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1" name="Freeform 105"/>
            <p:cNvSpPr>
              <a:spLocks noEditPoints="1"/>
            </p:cNvSpPr>
            <p:nvPr/>
          </p:nvSpPr>
          <p:spPr bwMode="auto">
            <a:xfrm>
              <a:off x="7653542" y="1926222"/>
              <a:ext cx="455905" cy="4492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3">
                    <a:lumMod val="50000"/>
                  </a:schemeClr>
                </a:solidFill>
              </a:endParaRPr>
            </a:p>
          </p:txBody>
        </p:sp>
      </p:grpSp>
      <p:grpSp>
        <p:nvGrpSpPr>
          <p:cNvPr id="64" name="组合 63"/>
          <p:cNvGrpSpPr/>
          <p:nvPr/>
        </p:nvGrpSpPr>
        <p:grpSpPr>
          <a:xfrm>
            <a:off x="1709717" y="1996086"/>
            <a:ext cx="516346" cy="624492"/>
            <a:chOff x="1972263" y="1791342"/>
            <a:chExt cx="815598" cy="815596"/>
          </a:xfrm>
        </p:grpSpPr>
        <p:sp>
          <p:nvSpPr>
            <p:cNvPr id="59" name="Sev01"/>
            <p:cNvSpPr>
              <a:spLocks noChangeAspect="1"/>
            </p:cNvSpPr>
            <p:nvPr/>
          </p:nvSpPr>
          <p:spPr>
            <a:xfrm>
              <a:off x="1972263" y="1791342"/>
              <a:ext cx="815598" cy="815596"/>
            </a:xfrm>
            <a:prstGeom prst="ellipse">
              <a:avLst/>
            </a:prstGeom>
            <a:solidFill>
              <a:srgbClr val="F472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2" name="Freeform 62"/>
            <p:cNvSpPr>
              <a:spLocks noEditPoints="1"/>
            </p:cNvSpPr>
            <p:nvPr/>
          </p:nvSpPr>
          <p:spPr bwMode="auto">
            <a:xfrm>
              <a:off x="2149946" y="1967184"/>
              <a:ext cx="460232" cy="46391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 name="组合 64"/>
          <p:cNvGrpSpPr/>
          <p:nvPr/>
        </p:nvGrpSpPr>
        <p:grpSpPr>
          <a:xfrm>
            <a:off x="3984072" y="1996086"/>
            <a:ext cx="516346" cy="624492"/>
            <a:chOff x="4722979" y="1746592"/>
            <a:chExt cx="815598" cy="815596"/>
          </a:xfrm>
        </p:grpSpPr>
        <p:sp>
          <p:nvSpPr>
            <p:cNvPr id="60" name="Sev01"/>
            <p:cNvSpPr>
              <a:spLocks noChangeAspect="1"/>
            </p:cNvSpPr>
            <p:nvPr/>
          </p:nvSpPr>
          <p:spPr>
            <a:xfrm>
              <a:off x="4722979" y="1746592"/>
              <a:ext cx="815598" cy="815596"/>
            </a:xfrm>
            <a:prstGeom prst="ellipse">
              <a:avLst/>
            </a:prstGeom>
            <a:solidFill>
              <a:srgbClr val="F8D3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63" name="Freeform 135"/>
            <p:cNvSpPr>
              <a:spLocks noEditPoints="1"/>
            </p:cNvSpPr>
            <p:nvPr/>
          </p:nvSpPr>
          <p:spPr bwMode="auto">
            <a:xfrm>
              <a:off x="4887193" y="1926222"/>
              <a:ext cx="487170" cy="45633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文本框 66"/>
          <p:cNvSpPr txBox="1"/>
          <p:nvPr/>
        </p:nvSpPr>
        <p:spPr>
          <a:xfrm>
            <a:off x="8077131" y="3727329"/>
            <a:ext cx="730784" cy="707886"/>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2016</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0500" y="587119"/>
            <a:ext cx="2396819" cy="520091"/>
            <a:chOff x="-12700" y="587118"/>
            <a:chExt cx="2898830" cy="520091"/>
          </a:xfrm>
        </p:grpSpPr>
        <p:sp>
          <p:nvSpPr>
            <p:cNvPr id="72" name="文本框 71"/>
            <p:cNvSpPr txBox="1"/>
            <p:nvPr/>
          </p:nvSpPr>
          <p:spPr>
            <a:xfrm>
              <a:off x="900849" y="600941"/>
              <a:ext cx="19852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项目实施</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7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94247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0"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53" presetClass="entr" presetSubtype="0"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0"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0"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2" presetClass="entr" presetSubtype="4" fill="hold" grpId="0" nodeType="withEffect">
                                  <p:stCondLst>
                                    <p:cond delay="100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par>
                                <p:cTn id="32" presetID="18" presetClass="entr" presetSubtype="6" fill="hold" nodeType="withEffect">
                                  <p:stCondLst>
                                    <p:cond delay="1250"/>
                                  </p:stCondLst>
                                  <p:childTnLst>
                                    <p:set>
                                      <p:cBhvr>
                                        <p:cTn id="33" dur="1" fill="hold">
                                          <p:stCondLst>
                                            <p:cond delay="0"/>
                                          </p:stCondLst>
                                        </p:cTn>
                                        <p:tgtEl>
                                          <p:spTgt spid="43"/>
                                        </p:tgtEl>
                                        <p:attrNameLst>
                                          <p:attrName>style.visibility</p:attrName>
                                        </p:attrNameLst>
                                      </p:cBhvr>
                                      <p:to>
                                        <p:strVal val="visible"/>
                                      </p:to>
                                    </p:set>
                                    <p:animEffect transition="in" filter="strips(downRight)">
                                      <p:cBhvr>
                                        <p:cTn id="34" dur="500"/>
                                        <p:tgtEl>
                                          <p:spTgt spid="43"/>
                                        </p:tgtEl>
                                      </p:cBhvr>
                                    </p:animEffect>
                                  </p:childTnLst>
                                </p:cTn>
                              </p:par>
                              <p:par>
                                <p:cTn id="35" presetID="18" presetClass="entr" presetSubtype="6"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strips(downRight)">
                                      <p:cBhvr>
                                        <p:cTn id="37" dur="500"/>
                                        <p:tgtEl>
                                          <p:spTgt spid="46"/>
                                        </p:tgtEl>
                                      </p:cBhvr>
                                    </p:animEffect>
                                  </p:childTnLst>
                                </p:cTn>
                              </p:par>
                              <p:par>
                                <p:cTn id="38" presetID="18" presetClass="entr" presetSubtype="6" fill="hold" nodeType="withEffect">
                                  <p:stCondLst>
                                    <p:cond delay="1750"/>
                                  </p:stCondLst>
                                  <p:childTnLst>
                                    <p:set>
                                      <p:cBhvr>
                                        <p:cTn id="39" dur="1" fill="hold">
                                          <p:stCondLst>
                                            <p:cond delay="0"/>
                                          </p:stCondLst>
                                        </p:cTn>
                                        <p:tgtEl>
                                          <p:spTgt spid="47"/>
                                        </p:tgtEl>
                                        <p:attrNameLst>
                                          <p:attrName>style.visibility</p:attrName>
                                        </p:attrNameLst>
                                      </p:cBhvr>
                                      <p:to>
                                        <p:strVal val="visible"/>
                                      </p:to>
                                    </p:set>
                                    <p:animEffect transition="in" filter="strips(downRight)">
                                      <p:cBhvr>
                                        <p:cTn id="40" dur="500"/>
                                        <p:tgtEl>
                                          <p:spTgt spid="47"/>
                                        </p:tgtEl>
                                      </p:cBhvr>
                                    </p:animEffect>
                                  </p:childTnLst>
                                </p:cTn>
                              </p:par>
                              <p:par>
                                <p:cTn id="41" presetID="2" presetClass="entr" presetSubtype="4" fill="hold" nodeType="withEffect">
                                  <p:stCondLst>
                                    <p:cond delay="225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25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25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25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25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25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25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25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2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ppt_x"/>
                                          </p:val>
                                        </p:tav>
                                        <p:tav tm="100000">
                                          <p:val>
                                            <p:strVal val="#ppt_x"/>
                                          </p:val>
                                        </p:tav>
                                      </p:tavLst>
                                    </p:anim>
                                    <p:anim calcmode="lin" valueType="num">
                                      <p:cBhvr additive="base">
                                        <p:cTn id="84" dur="500" fill="hold"/>
                                        <p:tgtEl>
                                          <p:spTgt spid="5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25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8" grpId="0" animBg="1"/>
      <p:bldP spid="49" grpId="0" animBg="1"/>
      <p:bldP spid="50" grpId="0" animBg="1"/>
      <p:bldP spid="51" grpId="0"/>
      <p:bldP spid="52" grpId="0"/>
      <p:bldP spid="53" grpId="0"/>
      <p:bldP spid="54" grpId="0"/>
      <p:bldP spid="55" grpId="0"/>
      <p:bldP spid="56" grpId="0"/>
      <p:bldP spid="67" grpId="0"/>
    </p:bld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2286</Words>
  <Application>Microsoft Office PowerPoint</Application>
  <PresentationFormat>自定义</PresentationFormat>
  <Paragraphs>175</Paragraphs>
  <Slides>37</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39" baseType="lpstr">
      <vt:lpstr>第一PPT模板网-WWW.1PPT.COM</vt:lpstr>
      <vt:lpstr>BMP 图像</vt:lpstr>
      <vt:lpstr>PowerPoint 演示文稿</vt:lpstr>
      <vt:lpstr>PowerPoint 演示文稿</vt:lpstr>
      <vt:lpstr>App Inventor 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Emulator  Android  Phone（模拟器）</vt:lpstr>
      <vt:lpstr>PowerPoint 演示文稿</vt:lpstr>
      <vt:lpstr>PowerPoint 演示文稿</vt:lpstr>
      <vt:lpstr>(2) 制作前的准备工作</vt:lpstr>
      <vt:lpstr>② 认识Components（组件）</vt:lpstr>
      <vt:lpstr>(3) 制作过程</vt:lpstr>
      <vt:lpstr>单击“OK”按钮后，网页将自动跳转到ComponentsDesigner(设计师)界面，代表你创建好了一个Android项目。 </vt:lpstr>
      <vt:lpstr>② 布局组件设计</vt:lpstr>
      <vt:lpstr>设置屏幕属性</vt:lpstr>
      <vt:lpstr>布局组件的设计</vt:lpstr>
      <vt:lpstr>PowerPoint 演示文稿</vt:lpstr>
      <vt:lpstr>PowerPoint 演示文稿</vt:lpstr>
      <vt:lpstr>上传媒体音频文件</vt:lpstr>
      <vt:lpstr>③ 组件的行为添加</vt:lpstr>
      <vt:lpstr>“开始”按钮功能</vt:lpstr>
      <vt:lpstr>初始化加载音乐音频文件的所需的Blocks块及拼接流程</vt:lpstr>
      <vt:lpstr>“下一首”按钮功能</vt:lpstr>
      <vt:lpstr>“停止”按钮功能</vt:lpstr>
      <vt:lpstr>摇晃换歌曲功能</vt:lpstr>
      <vt:lpstr>整体代码</vt:lpstr>
      <vt:lpstr>④ 打包你的APK</vt:lpstr>
      <vt:lpstr>创意apps欣赏 </vt:lpstr>
      <vt:lpstr>创意apps欣赏</vt:lpstr>
      <vt:lpstr>项目小节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bilin</dc:creator>
  <cp:lastModifiedBy>King</cp:lastModifiedBy>
  <cp:revision>453</cp:revision>
  <dcterms:created xsi:type="dcterms:W3CDTF">2015-03-19T06:14:36Z</dcterms:created>
  <dcterms:modified xsi:type="dcterms:W3CDTF">2017-04-28T06:03:04Z</dcterms:modified>
</cp:coreProperties>
</file>