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84" r:id="rId4"/>
    <p:sldId id="259" r:id="rId5"/>
    <p:sldId id="294" r:id="rId6"/>
    <p:sldId id="257" r:id="rId7"/>
    <p:sldId id="274" r:id="rId8"/>
    <p:sldId id="292" r:id="rId9"/>
    <p:sldId id="295" r:id="rId10"/>
    <p:sldId id="285" r:id="rId11"/>
    <p:sldId id="291" r:id="rId12"/>
    <p:sldId id="268" r:id="rId13"/>
    <p:sldId id="266" r:id="rId14"/>
    <p:sldId id="297" r:id="rId15"/>
    <p:sldId id="293" r:id="rId16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608" y="-108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newland-edu.com/uploadfile/2015/0119/2015011903335026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77396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温州市 职业中等专业学校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78543" y="2526367"/>
            <a:ext cx="748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项目一：认识物联网知名企业</a:t>
            </a: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725410" y="2180511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361627" y="2958947"/>
            <a:ext cx="636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200" dirty="0">
                <a:solidFill>
                  <a:schemeClr val="bg1"/>
                </a:solidFill>
              </a:rPr>
              <a:t>携手企想――企航职业教育的梦想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6518506" y="2295897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" y="4110074"/>
            <a:ext cx="5235397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8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526506"/>
            <a:ext cx="9563451" cy="520091"/>
            <a:chOff x="-3763187" y="549186"/>
            <a:chExt cx="11566504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-3369486" y="618456"/>
              <a:ext cx="11172803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sz="2800" dirty="0"/>
                <a:t>（</a:t>
              </a:r>
              <a:r>
                <a:rPr lang="en-US" altLang="zh-CN" sz="2800" dirty="0"/>
                <a:t>1</a:t>
              </a:r>
              <a:r>
                <a:rPr lang="zh-CN" altLang="zh-CN" sz="2800" dirty="0"/>
                <a:t>）上海企想信息技术有限公司简介（以下简称“企想”）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3763187" y="549186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92228" y="2083776"/>
            <a:ext cx="77422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</a:rPr>
              <a:t>海企想信息技术有限公司是企想集团下属一家全资子公司。公司是自主创新型高科技企业，主要业务有：物联网技术与产品研发、物联网智能家居产品研发、智能家居系统工程、物联网智能交通等技术的研发和技术应用；智能楼宇</a:t>
            </a:r>
            <a:r>
              <a:rPr lang="en-US" altLang="zh-CN" sz="3200" dirty="0">
                <a:solidFill>
                  <a:schemeClr val="bg1"/>
                </a:solidFill>
              </a:rPr>
              <a:t>/</a:t>
            </a:r>
            <a:r>
              <a:rPr lang="zh-CN" altLang="zh-CN" sz="3200" dirty="0">
                <a:solidFill>
                  <a:schemeClr val="bg1"/>
                </a:solidFill>
              </a:rPr>
              <a:t>网络综合布线系统工程。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-79696" y="423332"/>
            <a:ext cx="6681832" cy="830997"/>
            <a:chOff x="-109088" y="423331"/>
            <a:chExt cx="8081334" cy="830997"/>
          </a:xfrm>
        </p:grpSpPr>
        <p:sp>
          <p:nvSpPr>
            <p:cNvPr id="79" name="文本框 78"/>
            <p:cNvSpPr txBox="1"/>
            <p:nvPr/>
          </p:nvSpPr>
          <p:spPr>
            <a:xfrm>
              <a:off x="-109088" y="423331"/>
              <a:ext cx="8081334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/>
                <a:t>物联网教学解决方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3418" y="1254328"/>
            <a:ext cx="406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chemeClr val="bg1"/>
                </a:solidFill>
              </a:rPr>
              <a:t>①</a:t>
            </a:r>
            <a:r>
              <a:rPr lang="en-US" altLang="zh-CN" sz="4000" dirty="0">
                <a:solidFill>
                  <a:schemeClr val="bg1"/>
                </a:solidFill>
              </a:rPr>
              <a:t> </a:t>
            </a:r>
            <a:r>
              <a:rPr lang="zh-CN" altLang="zh-CN" sz="4000" dirty="0">
                <a:solidFill>
                  <a:schemeClr val="bg1"/>
                </a:solidFill>
              </a:rPr>
              <a:t>实训室介绍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99" descr="wulianwang_wpsC6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2" y="1962215"/>
            <a:ext cx="3780493" cy="29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62760" y="1841242"/>
            <a:ext cx="61999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</a:rPr>
              <a:t>实训室集教学、实训、创新、演示和研发功能于一体，作为整个学校物联网的中心，亦可作为多个学科的实训基地，强调实践教学的同时兼顾示范展示功能。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endParaRPr lang="zh-CN" altLang="zh-CN" sz="2000" dirty="0">
              <a:solidFill>
                <a:schemeClr val="bg1"/>
              </a:solidFill>
            </a:endParaRPr>
          </a:p>
          <a:p>
            <a:r>
              <a:rPr lang="zh-CN" altLang="zh-CN" sz="2000" dirty="0">
                <a:solidFill>
                  <a:schemeClr val="bg1"/>
                </a:solidFill>
              </a:rPr>
              <a:t>本着培养学生合理的知识结构、具备扎实的电子技术、现代传感器和无线网络技术、物联网相关高频和微波技术，有线和无线网络通信理论、信息处理、计算机技术、系统工程等基础理论，掌握物联网系统的传感层、传输层与应用层关键设计等专门知识和技能，并且具备在本领域跟踪新理论、新知识、新技术的能力以及较强的创新实践能力。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endParaRPr lang="zh-CN" altLang="zh-CN" sz="2000" dirty="0">
              <a:solidFill>
                <a:schemeClr val="bg1"/>
              </a:solidFill>
            </a:endParaRPr>
          </a:p>
          <a:p>
            <a:r>
              <a:rPr lang="zh-CN" altLang="zh-CN" sz="2000" dirty="0">
                <a:solidFill>
                  <a:schemeClr val="bg1"/>
                </a:solidFill>
              </a:rPr>
              <a:t>　</a:t>
            </a:r>
            <a:r>
              <a:rPr lang="en-US" altLang="zh-CN" sz="2000" dirty="0">
                <a:solidFill>
                  <a:schemeClr val="bg1"/>
                </a:solidFill>
              </a:rPr>
              <a:t>  </a:t>
            </a:r>
            <a:r>
              <a:rPr lang="zh-CN" altLang="zh-CN" sz="2000" dirty="0">
                <a:solidFill>
                  <a:schemeClr val="bg1"/>
                </a:solidFill>
              </a:rPr>
              <a:t>实训室合理的安排了基础实验区、行业应用区、沙盘演示区、家居体验区四大区域。使学生能够通过场景化的体验、实际的操作、系统的训练。形成层次画的实验内容。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endParaRPr lang="zh-CN" altLang="zh-CN" sz="2000" dirty="0">
              <a:solidFill>
                <a:schemeClr val="bg1"/>
              </a:solidFill>
            </a:endParaRPr>
          </a:p>
          <a:p>
            <a:r>
              <a:rPr lang="zh-CN" altLang="zh-CN" sz="2000" dirty="0">
                <a:solidFill>
                  <a:schemeClr val="bg1"/>
                </a:solidFill>
              </a:rPr>
              <a:t>实例如图</a:t>
            </a:r>
            <a:r>
              <a:rPr lang="en-US" altLang="zh-CN" sz="2000" dirty="0">
                <a:solidFill>
                  <a:schemeClr val="bg1"/>
                </a:solidFill>
              </a:rPr>
              <a:t>4-16</a:t>
            </a:r>
            <a:r>
              <a:rPr lang="zh-CN" altLang="zh-CN" sz="2000" dirty="0">
                <a:solidFill>
                  <a:schemeClr val="bg1"/>
                </a:solidFill>
              </a:rPr>
              <a:t>所示，可同时容纳</a:t>
            </a:r>
            <a:r>
              <a:rPr lang="en-US" altLang="zh-CN" sz="2000" dirty="0">
                <a:solidFill>
                  <a:schemeClr val="bg1"/>
                </a:solidFill>
              </a:rPr>
              <a:t>30</a:t>
            </a:r>
            <a:r>
              <a:rPr lang="zh-CN" altLang="zh-CN" sz="2000" dirty="0">
                <a:solidFill>
                  <a:schemeClr val="bg1"/>
                </a:solidFill>
              </a:rPr>
              <a:t>位学生，同时进行分区分模块的教学实践活动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1770" y="431665"/>
            <a:ext cx="4115613" cy="830997"/>
            <a:chOff x="-12700" y="431664"/>
            <a:chExt cx="4977624" cy="830997"/>
          </a:xfrm>
        </p:grpSpPr>
        <p:sp>
          <p:nvSpPr>
            <p:cNvPr id="39" name="文本框 38"/>
            <p:cNvSpPr txBox="1"/>
            <p:nvPr/>
          </p:nvSpPr>
          <p:spPr>
            <a:xfrm>
              <a:off x="154232" y="431664"/>
              <a:ext cx="4810692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/>
                <a:t>实验操作台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0" y="1421912"/>
            <a:ext cx="3900603" cy="424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0" descr="wulianwang_wpsC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67" y="587119"/>
            <a:ext cx="51384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461206" y="5826015"/>
            <a:ext cx="332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物联网实验操作台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1925" y="5139172"/>
            <a:ext cx="300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能家居样板间实物图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770" y="431665"/>
            <a:ext cx="5944412" cy="830997"/>
            <a:chOff x="-12700" y="431664"/>
            <a:chExt cx="7189461" cy="830997"/>
          </a:xfrm>
        </p:grpSpPr>
        <p:sp>
          <p:nvSpPr>
            <p:cNvPr id="6" name="文本框 5"/>
            <p:cNvSpPr txBox="1"/>
            <p:nvPr/>
          </p:nvSpPr>
          <p:spPr>
            <a:xfrm>
              <a:off x="154229" y="431664"/>
              <a:ext cx="7022532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/>
                <a:t>行业应用展示区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18" descr="wulianwang_wpsC7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4" y="1552209"/>
            <a:ext cx="4178730" cy="396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9" descr="wulianwang_wpsC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63" y="1552209"/>
            <a:ext cx="4278531" cy="396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141339" y="5732586"/>
            <a:ext cx="333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智</a:t>
            </a:r>
            <a:r>
              <a:rPr lang="zh-CN" altLang="zh-CN" sz="3600" dirty="0">
                <a:solidFill>
                  <a:schemeClr val="bg1"/>
                </a:solidFill>
              </a:rPr>
              <a:t>能交通沙盘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19464" y="5732585"/>
            <a:ext cx="344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智</a:t>
            </a:r>
            <a:r>
              <a:rPr lang="zh-CN" altLang="zh-CN" sz="4000" dirty="0">
                <a:solidFill>
                  <a:schemeClr val="bg1"/>
                </a:solidFill>
              </a:rPr>
              <a:t>能家居沙盘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2236890" y="522354"/>
            <a:ext cx="569909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8000" b="1" i="0" u="none" strike="noStrike" kern="1200" cap="none" spc="9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本章小结</a:t>
            </a:r>
            <a:endParaRPr kumimoji="0" lang="en-US" sz="8000" b="1" i="0" u="none" strike="noStrike" kern="1200" cap="none" spc="9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5828" y="1882925"/>
            <a:ext cx="9649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1.</a:t>
            </a:r>
            <a:r>
              <a:rPr lang="zh-CN" altLang="en-US" sz="4800" dirty="0">
                <a:solidFill>
                  <a:schemeClr val="bg1"/>
                </a:solidFill>
              </a:rPr>
              <a:t>教材中提到的物联网名企有哪些</a:t>
            </a:r>
            <a:r>
              <a:rPr lang="en-US" altLang="zh-CN" sz="4800" dirty="0">
                <a:solidFill>
                  <a:schemeClr val="bg1"/>
                </a:solidFill>
              </a:rPr>
              <a:t>?</a:t>
            </a:r>
          </a:p>
          <a:p>
            <a:endParaRPr lang="en-US" altLang="zh-CN" sz="4800" dirty="0">
              <a:solidFill>
                <a:schemeClr val="bg1"/>
              </a:solidFill>
            </a:endParaRPr>
          </a:p>
          <a:p>
            <a:r>
              <a:rPr lang="en-US" altLang="zh-CN" sz="4800" dirty="0">
                <a:solidFill>
                  <a:schemeClr val="bg1"/>
                </a:solidFill>
              </a:rPr>
              <a:t>2.</a:t>
            </a:r>
            <a:r>
              <a:rPr lang="zh-CN" altLang="en-US" sz="4800" dirty="0">
                <a:solidFill>
                  <a:schemeClr val="bg1"/>
                </a:solidFill>
              </a:rPr>
              <a:t>名企中主要涉及的教学有哪几个方面？</a:t>
            </a:r>
            <a:endParaRPr lang="en-US" altLang="zh-CN" sz="4800" dirty="0">
              <a:solidFill>
                <a:schemeClr val="bg1"/>
              </a:solidFill>
            </a:endParaRPr>
          </a:p>
          <a:p>
            <a:endParaRPr lang="en-US" altLang="zh-CN" sz="4800" dirty="0">
              <a:solidFill>
                <a:schemeClr val="bg1"/>
              </a:solidFill>
            </a:endParaRPr>
          </a:p>
          <a:p>
            <a:r>
              <a:rPr lang="en-US" altLang="zh-CN" sz="4800" dirty="0">
                <a:solidFill>
                  <a:schemeClr val="bg1"/>
                </a:solidFill>
              </a:rPr>
              <a:t>3.</a:t>
            </a:r>
            <a:r>
              <a:rPr lang="zh-CN" altLang="en-US" sz="4800" dirty="0">
                <a:solidFill>
                  <a:schemeClr val="bg1"/>
                </a:solidFill>
              </a:rPr>
              <a:t>有哪些巨头企业涉及物联网行业？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138110" y="508609"/>
            <a:ext cx="1970091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     录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299059" y="1572809"/>
            <a:ext cx="1902886" cy="830997"/>
            <a:chOff x="1939031" y="1928500"/>
            <a:chExt cx="2524702" cy="830997"/>
          </a:xfrm>
        </p:grpSpPr>
        <p:sp>
          <p:nvSpPr>
            <p:cNvPr id="2" name="Text Placeholder 3"/>
            <p:cNvSpPr txBox="1">
              <a:spLocks/>
            </p:cNvSpPr>
            <p:nvPr/>
          </p:nvSpPr>
          <p:spPr>
            <a:xfrm>
              <a:off x="1939031" y="1928500"/>
              <a:ext cx="922145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4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60797" y="1947922"/>
              <a:ext cx="1702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6000" b="1" i="1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defRPr>
              </a:lvl1pPr>
            </a:lstStyle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Part One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32503" y="2456532"/>
            <a:ext cx="5514575" cy="893023"/>
            <a:chOff x="3834539" y="2814671"/>
            <a:chExt cx="2295674" cy="893023"/>
          </a:xfrm>
        </p:grpSpPr>
        <p:sp>
          <p:nvSpPr>
            <p:cNvPr id="3" name="Text Placeholder 3"/>
            <p:cNvSpPr txBox="1">
              <a:spLocks/>
            </p:cNvSpPr>
            <p:nvPr/>
          </p:nvSpPr>
          <p:spPr>
            <a:xfrm>
              <a:off x="3834539" y="2876697"/>
              <a:ext cx="32031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4726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247836" y="2814671"/>
              <a:ext cx="1882377" cy="754053"/>
              <a:chOff x="2816805" y="1921931"/>
              <a:chExt cx="1882377" cy="754053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816805" y="2214319"/>
                <a:ext cx="1882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携手企想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企航职业教育的梦想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816805" y="1921931"/>
                <a:ext cx="15371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Two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692011" y="3262567"/>
            <a:ext cx="4101360" cy="830997"/>
            <a:chOff x="5254659" y="3606824"/>
            <a:chExt cx="3489021" cy="830997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5254659" y="3606824"/>
              <a:ext cx="654562" cy="83099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29B9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966659" y="3626246"/>
              <a:ext cx="2777021" cy="754053"/>
              <a:chOff x="2948383" y="1921931"/>
              <a:chExt cx="2777021" cy="754053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948383" y="2214319"/>
                <a:ext cx="2777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巨头企业涉足物联网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989396" y="1921931"/>
                <a:ext cx="1739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6000" b="1" i="1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  <a:cs typeface="Meiryo UI" panose="020B0604030504040204" pitchFamily="34" charset="-128"/>
                  </a:defRPr>
                </a:lvl1pPr>
              </a:lstStyle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 Three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06" name="Straight Connector 13"/>
          <p:cNvCxnSpPr/>
          <p:nvPr/>
        </p:nvCxnSpPr>
        <p:spPr>
          <a:xfrm>
            <a:off x="1680865" y="2463260"/>
            <a:ext cx="0" cy="4394743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3"/>
          <p:cNvCxnSpPr/>
          <p:nvPr/>
        </p:nvCxnSpPr>
        <p:spPr>
          <a:xfrm>
            <a:off x="2898677" y="3345488"/>
            <a:ext cx="0" cy="3512514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3"/>
          <p:cNvCxnSpPr/>
          <p:nvPr/>
        </p:nvCxnSpPr>
        <p:spPr>
          <a:xfrm>
            <a:off x="4180662" y="4099542"/>
            <a:ext cx="0" cy="2783859"/>
          </a:xfrm>
          <a:prstGeom prst="line">
            <a:avLst/>
          </a:prstGeom>
          <a:ln w="19050" cap="sq">
            <a:solidFill>
              <a:srgbClr val="29B9A6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93061" y="1982355"/>
            <a:ext cx="204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走进“新大陆”</a:t>
            </a:r>
          </a:p>
        </p:txBody>
      </p:sp>
    </p:spTree>
    <p:extLst>
      <p:ext uri="{BB962C8B-B14F-4D97-AF65-F5344CB8AC3E}">
        <p14:creationId xmlns:p14="http://schemas.microsoft.com/office/powerpoint/2010/main" val="26274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接连接符 29"/>
          <p:cNvCxnSpPr/>
          <p:nvPr/>
        </p:nvCxnSpPr>
        <p:spPr>
          <a:xfrm>
            <a:off x="3034106" y="1185717"/>
            <a:ext cx="417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3"/>
          <p:cNvSpPr txBox="1">
            <a:spLocks/>
          </p:cNvSpPr>
          <p:nvPr/>
        </p:nvSpPr>
        <p:spPr>
          <a:xfrm>
            <a:off x="33079" y="1131962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5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91656" y="1485966"/>
            <a:ext cx="369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物联网是国家七大新兴战略产业之一，倍受社会的广泛关注。</a:t>
            </a:r>
          </a:p>
          <a:p>
            <a:r>
              <a:rPr lang="zh-CN" altLang="zh-CN" dirty="0">
                <a:solidFill>
                  <a:schemeClr val="bg1"/>
                </a:solidFill>
              </a:rPr>
              <a:t>首先，让我们先来看两则新闻。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106324" y="2446506"/>
            <a:ext cx="2561043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175213" y="6665015"/>
            <a:ext cx="5235397" cy="0"/>
          </a:xfrm>
          <a:prstGeom prst="line">
            <a:avLst/>
          </a:prstGeom>
          <a:ln w="19050" cap="sq">
            <a:solidFill>
              <a:srgbClr val="F8D35E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5"/>
          <p:cNvSpPr txBox="1"/>
          <p:nvPr/>
        </p:nvSpPr>
        <p:spPr>
          <a:xfrm>
            <a:off x="3240362" y="554100"/>
            <a:ext cx="2821286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走进新大陆</a:t>
            </a:r>
          </a:p>
        </p:txBody>
      </p:sp>
      <p:pic>
        <p:nvPicPr>
          <p:cNvPr id="1026" name="Picture 4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21" y="1117230"/>
            <a:ext cx="3767109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8" y="2898405"/>
            <a:ext cx="3937744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092787" y="4763466"/>
            <a:ext cx="4928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习近平考察福建新大陆集团（左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</a:rPr>
              <a:t>：新大陆集团王晶总裁 右</a:t>
            </a: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zh-CN" dirty="0">
                <a:solidFill>
                  <a:schemeClr val="bg1"/>
                </a:solidFill>
              </a:rPr>
              <a:t>：习近平总书记）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9427" y="6172635"/>
            <a:ext cx="481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工作人员向习近平总书记介绍二维码识读引擎核心技术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22373" y="618837"/>
            <a:ext cx="3723091" cy="520091"/>
            <a:chOff x="-12700" y="587118"/>
            <a:chExt cx="4502888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1015949" y="600941"/>
              <a:ext cx="347423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新大陆科技园区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22373" y="1619075"/>
            <a:ext cx="429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①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zh-CN" dirty="0">
                <a:solidFill>
                  <a:schemeClr val="bg1"/>
                </a:solidFill>
              </a:rPr>
              <a:t>一起走进新大陆科技园区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7894" y="1988407"/>
            <a:ext cx="402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新大陆集团位于福建省福州市马尾新大陆科技园区，整个园区充满现代气息，园区外景和生产车间如图</a:t>
            </a:r>
            <a:r>
              <a:rPr lang="en-US" altLang="zh-CN" dirty="0">
                <a:solidFill>
                  <a:schemeClr val="bg1"/>
                </a:solidFill>
              </a:rPr>
              <a:t>4-1</a:t>
            </a:r>
            <a:r>
              <a:rPr lang="zh-CN" altLang="zh-CN" dirty="0">
                <a:solidFill>
                  <a:schemeClr val="bg1"/>
                </a:solidFill>
              </a:rPr>
              <a:t>、</a:t>
            </a:r>
            <a:r>
              <a:rPr lang="en-US" altLang="zh-CN" dirty="0">
                <a:solidFill>
                  <a:schemeClr val="bg1"/>
                </a:solidFill>
              </a:rPr>
              <a:t>4-2</a:t>
            </a:r>
            <a:r>
              <a:rPr lang="zh-CN" altLang="zh-CN" dirty="0">
                <a:solidFill>
                  <a:schemeClr val="bg1"/>
                </a:solidFill>
              </a:rPr>
              <a:t>所示。</a:t>
            </a:r>
          </a:p>
          <a:p>
            <a:endParaRPr lang="zh-CN" altLang="en-US" dirty="0"/>
          </a:p>
        </p:txBody>
      </p:sp>
      <p:pic>
        <p:nvPicPr>
          <p:cNvPr id="2050" name="Picture 2" descr="131219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77" y="456182"/>
            <a:ext cx="4134631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ar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77" y="2715995"/>
            <a:ext cx="196624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ar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48" y="2715994"/>
            <a:ext cx="196624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554719" y="4664658"/>
            <a:ext cx="305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图示</a:t>
            </a:r>
            <a:r>
              <a:rPr lang="en-US" altLang="zh-CN" dirty="0">
                <a:solidFill>
                  <a:schemeClr val="bg1"/>
                </a:solidFill>
              </a:rPr>
              <a:t>4-1 </a:t>
            </a:r>
            <a:r>
              <a:rPr lang="zh-CN" altLang="zh-CN" dirty="0">
                <a:solidFill>
                  <a:schemeClr val="bg1"/>
                </a:solidFill>
              </a:rPr>
              <a:t>新大陆科技园区</a:t>
            </a:r>
          </a:p>
          <a:p>
            <a:endParaRPr lang="zh-CN" altLang="en-US" dirty="0"/>
          </a:p>
        </p:txBody>
      </p:sp>
      <p:pic>
        <p:nvPicPr>
          <p:cNvPr id="2053" name="Picture 5" descr="0019B9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9" y="4664657"/>
            <a:ext cx="196624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780929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09" y="4664657"/>
            <a:ext cx="196624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1306598" y="6247395"/>
            <a:ext cx="26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图示</a:t>
            </a:r>
            <a:r>
              <a:rPr lang="en-US" altLang="zh-CN" dirty="0">
                <a:solidFill>
                  <a:schemeClr val="bg1"/>
                </a:solidFill>
              </a:rPr>
              <a:t>4-2 </a:t>
            </a:r>
            <a:r>
              <a:rPr lang="zh-CN" altLang="zh-CN" dirty="0">
                <a:solidFill>
                  <a:schemeClr val="bg1"/>
                </a:solidFill>
              </a:rPr>
              <a:t>新大陆集团生产车间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480027"/>
            <a:ext cx="9764785" cy="830997"/>
            <a:chOff x="-12700" y="458266"/>
            <a:chExt cx="10989547" cy="830997"/>
          </a:xfrm>
        </p:grpSpPr>
        <p:sp>
          <p:nvSpPr>
            <p:cNvPr id="12" name="文本框 11"/>
            <p:cNvSpPr txBox="1"/>
            <p:nvPr/>
          </p:nvSpPr>
          <p:spPr>
            <a:xfrm>
              <a:off x="143034" y="458266"/>
              <a:ext cx="10833813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dirty="0">
                  <a:solidFill>
                    <a:schemeClr val="bg1"/>
                  </a:solidFill>
                </a:rPr>
                <a:t>②</a:t>
              </a:r>
              <a:r>
                <a:rPr lang="en-US" altLang="zh-CN" dirty="0">
                  <a:solidFill>
                    <a:schemeClr val="bg1"/>
                  </a:solidFill>
                </a:rPr>
                <a:t> </a:t>
              </a:r>
              <a:r>
                <a:rPr lang="zh-CN" altLang="zh-CN" dirty="0">
                  <a:solidFill>
                    <a:schemeClr val="bg1"/>
                  </a:solidFill>
                </a:rPr>
                <a:t>了解新大陆集团的总体情况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52" descr="IMG_0157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0" y="1303087"/>
            <a:ext cx="334708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85601" y="4410904"/>
            <a:ext cx="319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新大陆全球首颗二维码芯片</a:t>
            </a:r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30" y="1303086"/>
            <a:ext cx="1761484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77" y="1311024"/>
            <a:ext cx="2045002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012009" y="3246539"/>
            <a:ext cx="321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专利产品与专利证书展示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2492" y="4815281"/>
            <a:ext cx="795616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新大陆集团物联网产业地位：</a:t>
            </a:r>
            <a:endParaRPr lang="zh-CN" altLang="zh-CN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获国家批准中国首个“物联网基金”。</a:t>
            </a:r>
            <a:endParaRPr lang="zh-CN" altLang="zh-CN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中国二维码应用领军企业。</a:t>
            </a:r>
            <a:endParaRPr lang="zh-CN" altLang="zh-CN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首创全球“二维码‘中国芯’”。</a:t>
            </a:r>
            <a:endParaRPr lang="zh-CN" altLang="zh-CN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首创移动电子支付的“电子凭证”、“</a:t>
            </a:r>
            <a:r>
              <a:rPr lang="en-US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Online-Offline</a:t>
            </a:r>
            <a:r>
              <a:rPr lang="zh-CN" altLang="zh-CN" kern="1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易动支付”商业模式。</a:t>
            </a:r>
            <a:endParaRPr lang="zh-CN" altLang="zh-CN" kern="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2631899" y="115888"/>
            <a:ext cx="4871480" cy="72548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</a:rPr>
              <a:t>新大陆物联网体验厅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46278" y="1127126"/>
            <a:ext cx="6876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CN" altLang="zh-CN" dirty="0">
                <a:solidFill>
                  <a:schemeClr val="bg1"/>
                </a:solidFill>
              </a:rPr>
              <a:t>走进体验厅，通过认识新大陆的新产品来感受前沿技术给社会生产、生活带来的效益。体验厅景观如图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3" y="1773456"/>
            <a:ext cx="2077816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79" y="1773456"/>
            <a:ext cx="2077816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57" descr="IMG_01870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95" y="1406787"/>
            <a:ext cx="213031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6" descr="IMG_0180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02" y="3492937"/>
            <a:ext cx="209750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1" y="4304149"/>
            <a:ext cx="2130319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53" descr="IMG_01730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13" y="4304149"/>
            <a:ext cx="2136882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87800" y="3796317"/>
            <a:ext cx="134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新大陆体验厅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53102" y="5536735"/>
            <a:ext cx="209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大型臭氧发生器和移动式饮水处理系统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6757" y="6461949"/>
            <a:ext cx="396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物联网基础实验箱和关键技术实训系统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82" y="1560950"/>
            <a:ext cx="2130319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97" y="3657819"/>
            <a:ext cx="2136882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645293" y="5754687"/>
            <a:ext cx="20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智能交通产品展示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-10501" y="587119"/>
            <a:ext cx="3559044" cy="520091"/>
            <a:chOff x="-12700" y="587118"/>
            <a:chExt cx="4304481" cy="520091"/>
          </a:xfrm>
        </p:grpSpPr>
        <p:sp>
          <p:nvSpPr>
            <p:cNvPr id="72" name="文本框 71"/>
            <p:cNvSpPr txBox="1"/>
            <p:nvPr/>
          </p:nvSpPr>
          <p:spPr>
            <a:xfrm>
              <a:off x="149585" y="600941"/>
              <a:ext cx="4142196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zh-CN" sz="3200" dirty="0"/>
                <a:t>新大陆教育公司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8115" y="1182688"/>
            <a:ext cx="96641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</a:rPr>
              <a:t>产业导向，教学为本，以赛促教，以赛促学，引领物联网专业建设。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①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zh-CN" altLang="zh-CN" sz="2400" dirty="0">
                <a:solidFill>
                  <a:schemeClr val="bg1"/>
                </a:solidFill>
              </a:rPr>
              <a:t>北京新大陆时代教育科技有限公司简介（以下简称“新大陆教育公司”）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新大陆教育公司，是国内物联网领军企业——新大陆科技集团下属子公司，作为信息产业实用型人才培养解决方案提供商，致力于面向全国高校、职业院校进行产、学、研校企深度合作，是新大陆科技集团产业报国、回馈教育的直接执行者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新大陆教育公司，依托新大陆科技集团深厚的物联网产业背景，与院校合作成立校企联盟，形成全新的物联网教育体系和科研体系。该体系致力于打通人才供应端和人才需求端两个系统，实现人才培养和市场需求无缝链接，助力院校培养出一系列物联网创新型人才及实用型人才，以满足社会对科研、生产、建设、管理、服务的各种类型人才需求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新大陆教育公司，在校企合作、实训基地建设、培训认证、科研合作等方面与院校开展多层次的深入合作，共同推动我国物联网产业的创新及发展。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4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10501" y="587119"/>
            <a:ext cx="4859377" cy="520091"/>
            <a:chOff x="-12700" y="587118"/>
            <a:chExt cx="5877168" cy="520091"/>
          </a:xfrm>
        </p:grpSpPr>
        <p:sp>
          <p:nvSpPr>
            <p:cNvPr id="24" name="文本框 23"/>
            <p:cNvSpPr txBox="1"/>
            <p:nvPr/>
          </p:nvSpPr>
          <p:spPr>
            <a:xfrm>
              <a:off x="380999" y="600941"/>
              <a:ext cx="548346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8024" y="518925"/>
            <a:ext cx="434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solidFill>
                  <a:srgbClr val="FFFF00"/>
                </a:solidFill>
              </a:rPr>
              <a:t>新大陆教育公司</a:t>
            </a:r>
            <a:endParaRPr lang="zh-CN" altLang="en-US" sz="36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15019" y="1442256"/>
            <a:ext cx="46848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</a:rPr>
              <a:t>②</a:t>
            </a: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zh-CN" altLang="zh-CN" sz="2000" dirty="0">
                <a:solidFill>
                  <a:schemeClr val="bg1"/>
                </a:solidFill>
              </a:rPr>
              <a:t>物联网解决方案</a:t>
            </a:r>
          </a:p>
          <a:p>
            <a:r>
              <a:rPr lang="zh-CN" altLang="zh-CN" sz="2000" dirty="0">
                <a:solidFill>
                  <a:schemeClr val="bg1"/>
                </a:solidFill>
              </a:rPr>
              <a:t>物联网关键技术实训室（方案一）：</a:t>
            </a:r>
          </a:p>
          <a:p>
            <a:r>
              <a:rPr lang="zh-CN" altLang="zh-CN" sz="2000" dirty="0">
                <a:solidFill>
                  <a:schemeClr val="bg1"/>
                </a:solidFill>
              </a:rPr>
              <a:t>物联网专业是教育部批准新设立的战略性新兴产业相关专业，由计算机、电子信息、通信及自动化控制等主干学科为专业基础。知识领域覆盖面宽广，知识模块涵盖单元众多，是一个技术高度集成、学科复杂交叉、综合应用广泛的新兴学科群。新大陆物联网关键技术实训室解决方案，是依托新大陆集团在物联网行业全面的技术积累及创新，以及对物联网产业人才需求与院校人才培养深刻理解的基础上，就当前院校物联网专业学科群实训基地建设的最新要求，自主创新而成的物联网关键技术实训室解决方案，由物联网关键技术实验台，辅以教学实训终端组成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76" y="1093384"/>
            <a:ext cx="4457526" cy="352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501" y="587119"/>
            <a:ext cx="4859377" cy="520091"/>
            <a:chOff x="-12700" y="587118"/>
            <a:chExt cx="5877168" cy="520091"/>
          </a:xfrm>
        </p:grpSpPr>
        <p:sp>
          <p:nvSpPr>
            <p:cNvPr id="5" name="文本框 4"/>
            <p:cNvSpPr txBox="1"/>
            <p:nvPr/>
          </p:nvSpPr>
          <p:spPr>
            <a:xfrm>
              <a:off x="380999" y="600941"/>
              <a:ext cx="548346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0720" y="493219"/>
            <a:ext cx="345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教学支持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2462" y="1371599"/>
            <a:ext cx="6078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chemeClr val="bg1"/>
                </a:solidFill>
              </a:rPr>
              <a:t>实训室所支持的教学模块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96" descr="20150123054619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35" y="2249980"/>
            <a:ext cx="6309759" cy="34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8" descr="erwe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7"/>
          <a:stretch>
            <a:fillRect/>
          </a:stretch>
        </p:blipFill>
        <p:spPr bwMode="auto">
          <a:xfrm>
            <a:off x="7734940" y="5780088"/>
            <a:ext cx="2290454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2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976</Words>
  <Application>Microsoft Office PowerPoint</Application>
  <PresentationFormat>自定义</PresentationFormat>
  <Paragraphs>71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新大陆物联网体验厅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459</cp:revision>
  <dcterms:created xsi:type="dcterms:W3CDTF">2015-03-19T06:14:36Z</dcterms:created>
  <dcterms:modified xsi:type="dcterms:W3CDTF">2017-04-28T06:10:43Z</dcterms:modified>
</cp:coreProperties>
</file>