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84" r:id="rId4"/>
    <p:sldId id="259" r:id="rId5"/>
    <p:sldId id="288" r:id="rId6"/>
    <p:sldId id="274" r:id="rId7"/>
    <p:sldId id="295" r:id="rId8"/>
    <p:sldId id="296" r:id="rId9"/>
    <p:sldId id="297" r:id="rId10"/>
    <p:sldId id="285" r:id="rId11"/>
    <p:sldId id="291" r:id="rId12"/>
    <p:sldId id="299" r:id="rId13"/>
    <p:sldId id="286" r:id="rId14"/>
    <p:sldId id="263" r:id="rId15"/>
    <p:sldId id="269" r:id="rId16"/>
    <p:sldId id="290" r:id="rId17"/>
    <p:sldId id="262" r:id="rId18"/>
    <p:sldId id="287" r:id="rId19"/>
    <p:sldId id="261" r:id="rId20"/>
    <p:sldId id="258" r:id="rId21"/>
    <p:sldId id="294" r:id="rId22"/>
    <p:sldId id="293" r:id="rId23"/>
  </p:sldIdLst>
  <p:sldSz cx="100806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AFB"/>
    <a:srgbClr val="F8D35E"/>
    <a:srgbClr val="29B9A6"/>
    <a:srgbClr val="F47264"/>
    <a:srgbClr val="84CBC5"/>
    <a:srgbClr val="144C74"/>
    <a:srgbClr val="1B6AA3"/>
    <a:srgbClr val="FFC20F"/>
    <a:srgbClr val="14507A"/>
    <a:srgbClr val="45B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608" y="-108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53B-994A-4AFF-83BD-DE939D247CF9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A590-EB6E-4412-92DA-A788123DC6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0078" y="1122363"/>
            <a:ext cx="75604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3947" y="365125"/>
            <a:ext cx="217363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043" y="365125"/>
            <a:ext cx="639489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3" y="1709739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3" y="4589464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365126"/>
            <a:ext cx="8694539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6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6" y="2505075"/>
            <a:ext cx="428557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3043" y="365126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043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9207" y="6356351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441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644790" y="795820"/>
            <a:ext cx="3354928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03054" y="4981063"/>
            <a:ext cx="594847" cy="1206170"/>
            <a:chOff x="9988518" y="4007302"/>
            <a:chExt cx="1257291" cy="1880858"/>
          </a:xfrm>
        </p:grpSpPr>
        <p:sp>
          <p:nvSpPr>
            <p:cNvPr id="20" name="等腰三角形 19"/>
            <p:cNvSpPr/>
            <p:nvPr/>
          </p:nvSpPr>
          <p:spPr>
            <a:xfrm rot="13945919">
              <a:off x="10303310" y="4034318"/>
              <a:ext cx="391729" cy="337697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8598772">
              <a:off x="10372801" y="5007513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8598772">
              <a:off x="10879854" y="4946293"/>
              <a:ext cx="266912" cy="23009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7938589">
              <a:off x="9932817" y="4575168"/>
              <a:ext cx="1368693" cy="1257291"/>
              <a:chOff x="1145739" y="762009"/>
              <a:chExt cx="1001675" cy="920146"/>
            </a:xfrm>
          </p:grpSpPr>
          <p:sp>
            <p:nvSpPr>
              <p:cNvPr id="48" name="等腰三角形 47"/>
              <p:cNvSpPr/>
              <p:nvPr/>
            </p:nvSpPr>
            <p:spPr>
              <a:xfrm rot="1020767">
                <a:off x="1286833" y="792672"/>
                <a:ext cx="860581" cy="741879"/>
              </a:xfrm>
              <a:prstGeom prst="triangle">
                <a:avLst/>
              </a:prstGeom>
              <a:noFill/>
              <a:ln>
                <a:solidFill>
                  <a:srgbClr val="FFC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FFC20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8818926">
                <a:off x="1145739" y="136078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8818926">
                <a:off x="1787028" y="762009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8818926">
                <a:off x="1971488" y="159810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 rot="13953573">
            <a:off x="2322941" y="4881447"/>
            <a:ext cx="848663" cy="644581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31399" y="1988779"/>
            <a:ext cx="2581711" cy="2781980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5175445" y="1818313"/>
            <a:ext cx="2581711" cy="2457026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8D3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4672" y="565770"/>
            <a:ext cx="2561043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1573374" y="2665083"/>
            <a:ext cx="72875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感受物联网行业应用</a:t>
            </a:r>
            <a:endParaRPr lang="en-US" altLang="zh-CN" sz="5400" b="1" spc="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800" b="1" spc="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			——</a:t>
            </a:r>
            <a:r>
              <a:rPr lang="zh-CN" altLang="en-US" sz="4800" b="1" spc="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智能农业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41573" y="5530697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——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温州市 职业中等专业学校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1823132" y="2183371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 smtClean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74890" y="2976522"/>
            <a:ext cx="321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智能水产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5"/>
          <p:cNvSpPr txBox="1"/>
          <p:nvPr/>
        </p:nvSpPr>
        <p:spPr>
          <a:xfrm>
            <a:off x="3994641" y="508609"/>
            <a:ext cx="2257029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智能农业</a:t>
            </a:r>
          </a:p>
        </p:txBody>
      </p:sp>
    </p:spTree>
    <p:extLst>
      <p:ext uri="{BB962C8B-B14F-4D97-AF65-F5344CB8AC3E}">
        <p14:creationId xmlns:p14="http://schemas.microsoft.com/office/powerpoint/2010/main" val="21538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0501" y="587119"/>
            <a:ext cx="2396818" cy="520091"/>
            <a:chOff x="-12700" y="587118"/>
            <a:chExt cx="2898828" cy="520091"/>
          </a:xfrm>
        </p:grpSpPr>
        <p:sp>
          <p:nvSpPr>
            <p:cNvPr id="24" name="文本框 23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智能水产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1" y="1616766"/>
            <a:ext cx="4189417" cy="355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80" y="1616765"/>
            <a:ext cx="4444858" cy="35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811869" y="551045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水池里的环境数据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52264" y="554776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水温变化曲线图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68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0501" y="587119"/>
            <a:ext cx="2396818" cy="520091"/>
            <a:chOff x="-12700" y="587118"/>
            <a:chExt cx="2898828" cy="520091"/>
          </a:xfrm>
        </p:grpSpPr>
        <p:sp>
          <p:nvSpPr>
            <p:cNvPr id="24" name="文本框 23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智能水产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095718" y="1409631"/>
            <a:ext cx="83165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据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箱里养殖的对象所适应的温度范围设定控制范围，计算机通过温度传感器实时将池箱内的水温读取到软件分析系统中，设置某一温度范围值，体验者可以给水加温，比如添加热水来提高温度，当超出阈值时，系统将会报警。再动手启动其联动功能，当水箱温度过高时自动驱动大风扇通电，给水箱内的水降温，但水箱温度过低时，自动驱动加热棒通电，给水箱内的水加热。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18" y="3445564"/>
            <a:ext cx="2553691" cy="30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90" y="3384125"/>
            <a:ext cx="2521696" cy="31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2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1823132" y="2183371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 smtClean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5"/>
          <p:cNvSpPr txBox="1"/>
          <p:nvPr/>
        </p:nvSpPr>
        <p:spPr>
          <a:xfrm>
            <a:off x="3994641" y="508609"/>
            <a:ext cx="2257029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智能农业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274888" y="2976522"/>
            <a:ext cx="4490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智能农业的概念与组成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0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864" y="587119"/>
            <a:ext cx="3408793" cy="520091"/>
            <a:chOff x="-12700" y="587118"/>
            <a:chExt cx="4122761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457198" y="600941"/>
              <a:ext cx="3652863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智能农业的概念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88" y="1678292"/>
            <a:ext cx="2727657" cy="246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2" y="1678293"/>
            <a:ext cx="2953309" cy="246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65310" y="4584421"/>
            <a:ext cx="80743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         应用</a:t>
            </a:r>
            <a:r>
              <a:rPr lang="zh-CN" altLang="en-US" b="1" dirty="0">
                <a:solidFill>
                  <a:schemeClr val="bg1"/>
                </a:solidFill>
              </a:rPr>
              <a:t>现代信息技术成果，集成应用计算机与网络技术、物联网技术、音视频技术、</a:t>
            </a:r>
            <a:r>
              <a:rPr lang="en-US" altLang="zh-CN" b="1" dirty="0">
                <a:solidFill>
                  <a:schemeClr val="bg1"/>
                </a:solidFill>
              </a:rPr>
              <a:t>3S</a:t>
            </a:r>
            <a:r>
              <a:rPr lang="zh-CN" altLang="en-US" b="1" dirty="0">
                <a:solidFill>
                  <a:schemeClr val="bg1"/>
                </a:solidFill>
              </a:rPr>
              <a:t>技术、无线通信技术及专家智慧与知识，实现农业可视化远程诊断、远程控制、灾害预警等职能管理</a:t>
            </a:r>
            <a:r>
              <a:rPr lang="zh-CN" altLang="en-US" b="1" dirty="0" smtClean="0">
                <a:solidFill>
                  <a:schemeClr val="bg1"/>
                </a:solidFill>
              </a:rPr>
              <a:t>。通过</a:t>
            </a:r>
            <a:r>
              <a:rPr lang="zh-CN" altLang="en-US" b="1" dirty="0">
                <a:solidFill>
                  <a:schemeClr val="bg1"/>
                </a:solidFill>
              </a:rPr>
              <a:t>实时采集温室内温度、土壤温度、</a:t>
            </a:r>
            <a:r>
              <a:rPr lang="en-US" altLang="zh-CN" b="1" dirty="0">
                <a:solidFill>
                  <a:schemeClr val="bg1"/>
                </a:solidFill>
              </a:rPr>
              <a:t>CO2</a:t>
            </a:r>
            <a:r>
              <a:rPr lang="zh-CN" altLang="en-US" b="1" dirty="0">
                <a:solidFill>
                  <a:schemeClr val="bg1"/>
                </a:solidFill>
              </a:rPr>
              <a:t>浓度、湿度信号以及光照、叶面湿度、露点温度等环境参数，自动开启或者关闭指定设备。</a:t>
            </a:r>
            <a:r>
              <a:rPr lang="zh-CN" altLang="en-US" b="1" dirty="0" smtClean="0">
                <a:solidFill>
                  <a:schemeClr val="bg1"/>
                </a:solidFill>
              </a:rPr>
              <a:t>可根据</a:t>
            </a:r>
            <a:r>
              <a:rPr lang="zh-CN" altLang="en-US" b="1" dirty="0">
                <a:solidFill>
                  <a:schemeClr val="bg1"/>
                </a:solidFill>
              </a:rPr>
              <a:t>用户需求，随时进行处理，为设施农业综合生态信息自动监测、对环境进行自动控制和智能化管理提供科学依据。通过模块采集温度传感器等信号，经由无线信号收发模块传输数据，实现对大棚温湿度的远程控制</a:t>
            </a:r>
            <a:r>
              <a:rPr lang="zh-CN" altLang="en-US" b="1" dirty="0" smtClean="0">
                <a:solidFill>
                  <a:schemeClr val="bg1"/>
                </a:solidFill>
              </a:rPr>
              <a:t>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2864" y="587119"/>
            <a:ext cx="4675532" cy="520091"/>
            <a:chOff x="-12700" y="587118"/>
            <a:chExt cx="5118832" cy="520091"/>
          </a:xfrm>
        </p:grpSpPr>
        <p:sp>
          <p:nvSpPr>
            <p:cNvPr id="32" name="文本框 31"/>
            <p:cNvSpPr txBox="1"/>
            <p:nvPr/>
          </p:nvSpPr>
          <p:spPr>
            <a:xfrm>
              <a:off x="457200" y="600941"/>
              <a:ext cx="4648932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</a:t>
              </a:r>
              <a:r>
                <a:rPr lang="zh-CN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农业的主要</a:t>
              </a:r>
              <a:r>
                <a:rPr lang="zh-CN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内容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964233" y="1938716"/>
            <a:ext cx="84151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ea"/>
              <a:buAutoNum type="ea1JpnChsDbPeriod"/>
            </a:pPr>
            <a:r>
              <a:rPr lang="zh-CN" altLang="en-US" sz="2400" b="1" dirty="0">
                <a:solidFill>
                  <a:schemeClr val="bg1"/>
                </a:solidFill>
              </a:rPr>
              <a:t> 以开发利用智能专家系统为先导，对气候、土壤、水质等环境数据的分析研判，系统规划园区分布、合理选配农产品种，科学指导生态轮作。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ea"/>
              <a:buAutoNum type="ea1JpnChsDbPeriod"/>
            </a:pPr>
            <a:r>
              <a:rPr lang="zh-CN" altLang="en-US" sz="2400" b="1" dirty="0" smtClean="0">
                <a:solidFill>
                  <a:schemeClr val="bg1"/>
                </a:solidFill>
              </a:rPr>
              <a:t>基于</a:t>
            </a:r>
            <a:r>
              <a:rPr lang="zh-CN" altLang="en-US" sz="2400" b="1" dirty="0">
                <a:solidFill>
                  <a:schemeClr val="bg1"/>
                </a:solidFill>
              </a:rPr>
              <a:t>物联网技术，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通过无线</a:t>
            </a:r>
            <a:r>
              <a:rPr lang="zh-CN" altLang="en-US" sz="2400" b="1" dirty="0">
                <a:solidFill>
                  <a:schemeClr val="bg1"/>
                </a:solidFill>
              </a:rPr>
              <a:t>传感器实时采集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农场</a:t>
            </a:r>
            <a:r>
              <a:rPr lang="zh-CN" altLang="en-US" sz="2400" b="1" dirty="0">
                <a:solidFill>
                  <a:schemeClr val="bg1"/>
                </a:solidFill>
              </a:rPr>
              <a:t>的光照、温度、湿度等参数及农产品的生长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状况，</a:t>
            </a:r>
            <a:r>
              <a:rPr lang="zh-CN" altLang="en-US" sz="2400" b="1" dirty="0">
                <a:solidFill>
                  <a:schemeClr val="bg1"/>
                </a:solidFill>
              </a:rPr>
              <a:t>远程监控生产环境。将采集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的信息实时</a:t>
            </a:r>
            <a:r>
              <a:rPr lang="zh-CN" altLang="en-US" sz="2400" b="1" dirty="0">
                <a:solidFill>
                  <a:schemeClr val="bg1"/>
                </a:solidFill>
              </a:rPr>
              <a:t>传输网络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平台，按照</a:t>
            </a:r>
            <a:r>
              <a:rPr lang="zh-CN" altLang="en-US" sz="2400" b="1" dirty="0">
                <a:solidFill>
                  <a:schemeClr val="bg1"/>
                </a:solidFill>
              </a:rPr>
              <a:t>农产品生长的各项指标要求，进行定时、定量、定位云计算处理，及时精确地遥控指定农业设备自动开启或者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关闭，</a:t>
            </a:r>
            <a:r>
              <a:rPr lang="zh-CN" altLang="en-US" sz="2400" b="1" dirty="0">
                <a:solidFill>
                  <a:schemeClr val="bg1"/>
                </a:solidFill>
              </a:rPr>
              <a:t>实现智能化、自动化的农业生产过程。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ea"/>
              <a:buAutoNum type="ea1JpnChsDbPeriod"/>
            </a:pPr>
            <a:r>
              <a:rPr lang="zh-CN" altLang="en-US" sz="2400" b="1" dirty="0" smtClean="0">
                <a:solidFill>
                  <a:schemeClr val="bg1"/>
                </a:solidFill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</a:rPr>
              <a:t>通过在生产</a:t>
            </a:r>
            <a:r>
              <a:rPr lang="en-US" altLang="zh-CN" sz="2400" b="1" dirty="0">
                <a:solidFill>
                  <a:schemeClr val="bg1"/>
                </a:solidFill>
              </a:rPr>
              <a:t>(</a:t>
            </a:r>
            <a:r>
              <a:rPr lang="zh-CN" altLang="en-US" sz="2400" b="1" dirty="0">
                <a:solidFill>
                  <a:schemeClr val="bg1"/>
                </a:solidFill>
              </a:rPr>
              <a:t>加工</a:t>
            </a:r>
            <a:r>
              <a:rPr lang="en-US" altLang="zh-CN" sz="2400" b="1" dirty="0">
                <a:solidFill>
                  <a:schemeClr val="bg1"/>
                </a:solidFill>
              </a:rPr>
              <a:t>)</a:t>
            </a:r>
            <a:r>
              <a:rPr lang="zh-CN" altLang="en-US" sz="2400" b="1" dirty="0">
                <a:solidFill>
                  <a:schemeClr val="bg1"/>
                </a:solidFill>
              </a:rPr>
              <a:t>环节给农产品本身或货运包装中加装</a:t>
            </a:r>
            <a:r>
              <a:rPr lang="en-US" altLang="zh-CN" sz="2400" b="1" dirty="0">
                <a:solidFill>
                  <a:schemeClr val="bg1"/>
                </a:solidFill>
              </a:rPr>
              <a:t>RFID</a:t>
            </a:r>
            <a:r>
              <a:rPr lang="zh-CN" altLang="en-US" sz="2400" b="1" dirty="0">
                <a:solidFill>
                  <a:schemeClr val="bg1"/>
                </a:solidFill>
              </a:rPr>
              <a:t>电子标签，并在运输、仓储、销售等环节不断添加、更新信息，从而搭建有机农产品安全溯源系统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7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" y="587119"/>
            <a:ext cx="3681618" cy="520091"/>
            <a:chOff x="-12700" y="587118"/>
            <a:chExt cx="4452729" cy="520091"/>
          </a:xfrm>
        </p:grpSpPr>
        <p:sp>
          <p:nvSpPr>
            <p:cNvPr id="27" name="文本框 26"/>
            <p:cNvSpPr txBox="1"/>
            <p:nvPr/>
          </p:nvSpPr>
          <p:spPr>
            <a:xfrm>
              <a:off x="252012" y="600941"/>
              <a:ext cx="418801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智能农业系统组成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68" y="2813837"/>
            <a:ext cx="3201559" cy="354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19" y="2813838"/>
            <a:ext cx="2443798" cy="332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610570" y="1521696"/>
            <a:ext cx="7341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         智能农业系统</a:t>
            </a:r>
            <a:r>
              <a:rPr lang="zh-CN" altLang="en-US" sz="2400" b="1" dirty="0">
                <a:solidFill>
                  <a:schemeClr val="bg1"/>
                </a:solidFill>
              </a:rPr>
              <a:t>主要由前端数据采集设备、前端短程无线网络、农业数据管理中心、客户端四部分组成</a:t>
            </a:r>
          </a:p>
        </p:txBody>
      </p:sp>
    </p:spTree>
    <p:extLst>
      <p:ext uri="{BB962C8B-B14F-4D97-AF65-F5344CB8AC3E}">
        <p14:creationId xmlns:p14="http://schemas.microsoft.com/office/powerpoint/2010/main" val="37668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组合 197"/>
          <p:cNvGrpSpPr/>
          <p:nvPr/>
        </p:nvGrpSpPr>
        <p:grpSpPr>
          <a:xfrm>
            <a:off x="1" y="587119"/>
            <a:ext cx="3681618" cy="520091"/>
            <a:chOff x="-12700" y="587118"/>
            <a:chExt cx="4452729" cy="520091"/>
          </a:xfrm>
        </p:grpSpPr>
        <p:sp>
          <p:nvSpPr>
            <p:cNvPr id="199" name="文本框 26"/>
            <p:cNvSpPr txBox="1"/>
            <p:nvPr/>
          </p:nvSpPr>
          <p:spPr>
            <a:xfrm>
              <a:off x="252012" y="600941"/>
              <a:ext cx="418801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智能农业系统组成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0" name="矩形 19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657432" y="1916112"/>
            <a:ext cx="873289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ts val="600"/>
              </a:spcBef>
              <a:spcAft>
                <a:spcPts val="1200"/>
              </a:spcAft>
              <a:buFont typeface="+mj-ea"/>
              <a:buAutoNum type="ea1JpnChsDbPeriod"/>
            </a:pPr>
            <a:r>
              <a:rPr lang="zh-CN" altLang="en-US" sz="2000" b="1" dirty="0">
                <a:solidFill>
                  <a:schemeClr val="bg1"/>
                </a:solidFill>
              </a:rPr>
              <a:t>前端采集设备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。采用</a:t>
            </a:r>
            <a:r>
              <a:rPr lang="zh-CN" altLang="en-US" sz="2000" b="1" dirty="0">
                <a:solidFill>
                  <a:schemeClr val="bg1"/>
                </a:solidFill>
              </a:rPr>
              <a:t>基于</a:t>
            </a:r>
            <a:r>
              <a:rPr lang="en-US" altLang="zh-CN" sz="2000" b="1" dirty="0" err="1">
                <a:solidFill>
                  <a:schemeClr val="bg1"/>
                </a:solidFill>
              </a:rPr>
              <a:t>Zigbee</a:t>
            </a:r>
            <a:r>
              <a:rPr lang="zh-CN" altLang="en-US" sz="2000" b="1" dirty="0">
                <a:solidFill>
                  <a:schemeClr val="bg1"/>
                </a:solidFill>
              </a:rPr>
              <a:t>无线通讯技术的无线传感器设备，根据无线网络获取的植物生长环境信息，如监测土壤水分、土壤温度、智能农业控制系统空气温度、空气湿度、光照强度、植物养分含量等参数。其它参数也可以选配，如土壤中的</a:t>
            </a:r>
            <a:r>
              <a:rPr lang="en-US" altLang="zh-CN" sz="2000" b="1" dirty="0">
                <a:solidFill>
                  <a:schemeClr val="bg1"/>
                </a:solidFill>
              </a:rPr>
              <a:t>PH</a:t>
            </a:r>
            <a:r>
              <a:rPr lang="zh-CN" altLang="en-US" sz="2000" b="1" dirty="0">
                <a:solidFill>
                  <a:schemeClr val="bg1"/>
                </a:solidFill>
              </a:rPr>
              <a:t>值、电导率等。</a:t>
            </a:r>
          </a:p>
          <a:p>
            <a:pPr marL="400050" indent="-400050">
              <a:spcBef>
                <a:spcPts val="600"/>
              </a:spcBef>
              <a:spcAft>
                <a:spcPts val="1200"/>
              </a:spcAft>
              <a:buFont typeface="+mj-ea"/>
              <a:buAutoNum type="ea1JpnChsDbPeriod"/>
            </a:pPr>
            <a:r>
              <a:rPr lang="zh-CN" altLang="en-US" sz="2000" b="1" dirty="0" smtClean="0">
                <a:solidFill>
                  <a:schemeClr val="bg1"/>
                </a:solidFill>
              </a:rPr>
              <a:t>前端</a:t>
            </a:r>
            <a:r>
              <a:rPr lang="zh-CN" altLang="en-US" sz="2000" b="1" dirty="0">
                <a:solidFill>
                  <a:schemeClr val="bg1"/>
                </a:solidFill>
              </a:rPr>
              <a:t>短程无线网络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。采用</a:t>
            </a:r>
            <a:r>
              <a:rPr lang="en-US" altLang="zh-CN" sz="2000" b="1" dirty="0" err="1">
                <a:solidFill>
                  <a:schemeClr val="bg1"/>
                </a:solidFill>
              </a:rPr>
              <a:t>Zigbee</a:t>
            </a:r>
            <a:r>
              <a:rPr lang="zh-CN" altLang="en-US" sz="2000" b="1" dirty="0">
                <a:solidFill>
                  <a:schemeClr val="bg1"/>
                </a:solidFill>
              </a:rPr>
              <a:t>无线传感网网关、路由器等设备进行信息收集，负责接收无线传感汇聚节点发来的数据、存储、显示和数据管理，并根据各类信息的反馈对农业园区进行自动灌溉、自动降温、自动卷模、自动进行液体肥料施肥、自动喷药等自动控制。</a:t>
            </a:r>
          </a:p>
          <a:p>
            <a:pPr marL="400050" indent="-400050">
              <a:spcBef>
                <a:spcPts val="600"/>
              </a:spcBef>
              <a:spcAft>
                <a:spcPts val="1200"/>
              </a:spcAft>
              <a:buFont typeface="+mj-ea"/>
              <a:buAutoNum type="ea1JpnChsDbPeriod"/>
            </a:pPr>
            <a:r>
              <a:rPr lang="zh-CN" altLang="en-US" sz="2000" b="1" dirty="0" smtClean="0">
                <a:solidFill>
                  <a:schemeClr val="bg1"/>
                </a:solidFill>
              </a:rPr>
              <a:t>农业</a:t>
            </a:r>
            <a:r>
              <a:rPr lang="zh-CN" altLang="en-US" sz="2000" b="1" dirty="0">
                <a:solidFill>
                  <a:schemeClr val="bg1"/>
                </a:solidFill>
              </a:rPr>
              <a:t>数据管理中心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。在</a:t>
            </a:r>
            <a:r>
              <a:rPr lang="zh-CN" altLang="en-US" sz="2000" b="1" dirty="0">
                <a:solidFill>
                  <a:schemeClr val="bg1"/>
                </a:solidFill>
              </a:rPr>
              <a:t>运营商数据机房或由用户指定的位置，通过运营商</a:t>
            </a:r>
            <a:r>
              <a:rPr lang="en-US" altLang="zh-CN" sz="2000" b="1" dirty="0">
                <a:solidFill>
                  <a:schemeClr val="bg1"/>
                </a:solidFill>
              </a:rPr>
              <a:t>3G</a:t>
            </a:r>
            <a:r>
              <a:rPr lang="zh-CN" altLang="en-US" sz="2000" b="1" dirty="0">
                <a:solidFill>
                  <a:schemeClr val="bg1"/>
                </a:solidFill>
              </a:rPr>
              <a:t>无线网络可以实时把远端生产场地的各项数据传输过来，并动态地把分析处理结果以直观的图表和曲线的方式显示给用户，供用户进行管理、决策。</a:t>
            </a:r>
          </a:p>
          <a:p>
            <a:pPr marL="400050" indent="-400050">
              <a:spcBef>
                <a:spcPts val="600"/>
              </a:spcBef>
              <a:spcAft>
                <a:spcPts val="1200"/>
              </a:spcAft>
              <a:buFont typeface="+mj-ea"/>
              <a:buAutoNum type="ea1JpnChsDbPeriod"/>
            </a:pPr>
            <a:r>
              <a:rPr lang="zh-CN" altLang="en-US" sz="2000" b="1" dirty="0" smtClean="0">
                <a:solidFill>
                  <a:schemeClr val="bg1"/>
                </a:solidFill>
              </a:rPr>
              <a:t>客户端</a:t>
            </a:r>
            <a:r>
              <a:rPr lang="zh-CN" altLang="en-US" sz="2000" b="1" dirty="0">
                <a:solidFill>
                  <a:schemeClr val="bg1"/>
                </a:solidFill>
              </a:rPr>
              <a:t>。客户端分为两部分，一是农业专家远程数据诊断显示；二是农户自家中通过普通</a:t>
            </a:r>
            <a:r>
              <a:rPr lang="en-US" altLang="zh-CN" sz="2000" b="1" dirty="0">
                <a:solidFill>
                  <a:schemeClr val="bg1"/>
                </a:solidFill>
              </a:rPr>
              <a:t>PC</a:t>
            </a:r>
            <a:r>
              <a:rPr lang="zh-CN" altLang="en-US" sz="2000" b="1" dirty="0">
                <a:solidFill>
                  <a:schemeClr val="bg1"/>
                </a:solidFill>
              </a:rPr>
              <a:t>上网浏览实时相关数据信息。</a:t>
            </a:r>
          </a:p>
        </p:txBody>
      </p:sp>
    </p:spTree>
    <p:extLst>
      <p:ext uri="{BB962C8B-B14F-4D97-AF65-F5344CB8AC3E}">
        <p14:creationId xmlns:p14="http://schemas.microsoft.com/office/powerpoint/2010/main" val="39179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1823132" y="2183371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74890" y="2976522"/>
            <a:ext cx="442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智能农业发展趋势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5"/>
          <p:cNvSpPr txBox="1"/>
          <p:nvPr/>
        </p:nvSpPr>
        <p:spPr>
          <a:xfrm>
            <a:off x="3994641" y="508609"/>
            <a:ext cx="2257029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智能农业</a:t>
            </a:r>
          </a:p>
        </p:txBody>
      </p:sp>
    </p:spTree>
    <p:extLst>
      <p:ext uri="{BB962C8B-B14F-4D97-AF65-F5344CB8AC3E}">
        <p14:creationId xmlns:p14="http://schemas.microsoft.com/office/powerpoint/2010/main" val="22164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587119"/>
            <a:ext cx="2396818" cy="520091"/>
            <a:chOff x="-12700" y="587118"/>
            <a:chExt cx="2898828" cy="520091"/>
          </a:xfrm>
        </p:grpSpPr>
        <p:sp>
          <p:nvSpPr>
            <p:cNvPr id="17" name="文本框 16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发展趋势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194333" y="1842643"/>
            <a:ext cx="82288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ea"/>
              <a:buAutoNum type="ea1JpnChsDbPeriod"/>
            </a:pPr>
            <a:r>
              <a:rPr lang="zh-CN" altLang="en-US" sz="2400" b="1" dirty="0" smtClean="0">
                <a:solidFill>
                  <a:srgbClr val="A3EA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A3EA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智能农业应用系统应用更加</a:t>
            </a:r>
            <a:r>
              <a:rPr lang="zh-CN" altLang="en-US" sz="2400" b="1" dirty="0" smtClean="0">
                <a:solidFill>
                  <a:srgbClr val="A3EA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广泛</a:t>
            </a:r>
            <a:endParaRPr lang="en-US" altLang="zh-CN" sz="2400" b="1" dirty="0" smtClean="0">
              <a:solidFill>
                <a:srgbClr val="A3EA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 dirty="0">
              <a:solidFill>
                <a:srgbClr val="A3EA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</a:rPr>
              <a:t>　　在未来的农业生产中，智能农业系统的应用将更加广泛，农民看到了运用先进技术带来的效益，将主动选择适合自己农业生产的智能化系统，以提高农产品产量，增加收益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。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endParaRPr lang="zh-CN" altLang="en-US" sz="2400" b="1" dirty="0">
              <a:solidFill>
                <a:schemeClr val="bg1"/>
              </a:solidFill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sz="2400" b="1" dirty="0" smtClean="0">
                <a:solidFill>
                  <a:srgbClr val="A3EA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数据处理系统</a:t>
            </a:r>
            <a:r>
              <a:rPr lang="zh-CN" altLang="en-US" sz="2400" b="1" dirty="0">
                <a:solidFill>
                  <a:srgbClr val="A3EA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更加精准化、</a:t>
            </a:r>
            <a:r>
              <a:rPr lang="zh-CN" altLang="en-US" sz="2400" b="1" dirty="0" smtClean="0">
                <a:solidFill>
                  <a:srgbClr val="A3EA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智能化</a:t>
            </a:r>
            <a:endParaRPr lang="en-US" altLang="zh-CN" sz="2400" b="1" dirty="0" smtClean="0">
              <a:solidFill>
                <a:srgbClr val="A3EA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 dirty="0">
              <a:solidFill>
                <a:srgbClr val="A3EA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</a:rPr>
              <a:t>在未来的农业数据处理中，随着云计算技术的不断成熟，农业数据更加精准、安全、智能。农业数据处理系统会主动分析出当地最适合种植的品种，及各种品种的优略势，以供农民选择。</a:t>
            </a:r>
          </a:p>
        </p:txBody>
      </p:sp>
    </p:spTree>
    <p:extLst>
      <p:ext uri="{BB962C8B-B14F-4D97-AF65-F5344CB8AC3E}">
        <p14:creationId xmlns:p14="http://schemas.microsoft.com/office/powerpoint/2010/main" val="12427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994642" y="508609"/>
            <a:ext cx="2257028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智能农业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1396456" y="1572809"/>
            <a:ext cx="2668666" cy="830997"/>
            <a:chOff x="2046358" y="1928500"/>
            <a:chExt cx="2453806" cy="830997"/>
          </a:xfrm>
        </p:grpSpPr>
        <p:sp>
          <p:nvSpPr>
            <p:cNvPr id="2" name="Text Placeholder 3"/>
            <p:cNvSpPr txBox="1">
              <a:spLocks/>
            </p:cNvSpPr>
            <p:nvPr/>
          </p:nvSpPr>
          <p:spPr>
            <a:xfrm>
              <a:off x="2046358" y="1928500"/>
              <a:ext cx="70749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5400" dirty="0" smtClean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719785" y="2240310"/>
              <a:ext cx="1780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智能大棚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611626" y="2417688"/>
            <a:ext cx="2724532" cy="830997"/>
            <a:chOff x="3638701" y="2795249"/>
            <a:chExt cx="2521094" cy="830997"/>
          </a:xfrm>
        </p:grpSpPr>
        <p:sp>
          <p:nvSpPr>
            <p:cNvPr id="3" name="Text Placeholder 3"/>
            <p:cNvSpPr txBox="1">
              <a:spLocks/>
            </p:cNvSpPr>
            <p:nvPr/>
          </p:nvSpPr>
          <p:spPr>
            <a:xfrm>
              <a:off x="3638701" y="2795249"/>
              <a:ext cx="711988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4726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379416" y="3107059"/>
              <a:ext cx="1780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智能水产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11574" y="3262567"/>
            <a:ext cx="3450280" cy="1142807"/>
            <a:chOff x="5310225" y="3606824"/>
            <a:chExt cx="2436815" cy="1142807"/>
          </a:xfrm>
        </p:grpSpPr>
        <p:sp>
          <p:nvSpPr>
            <p:cNvPr id="4" name="Text Placeholder 3"/>
            <p:cNvSpPr txBox="1">
              <a:spLocks/>
            </p:cNvSpPr>
            <p:nvPr/>
          </p:nvSpPr>
          <p:spPr>
            <a:xfrm>
              <a:off x="5310225" y="3606824"/>
              <a:ext cx="543430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9B9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966661" y="3918634"/>
              <a:ext cx="1780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智能农业概念与组成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203722" y="4107446"/>
            <a:ext cx="3003220" cy="830997"/>
            <a:chOff x="6848322" y="4603606"/>
            <a:chExt cx="2483205" cy="830997"/>
          </a:xfrm>
        </p:grpSpPr>
        <p:sp>
          <p:nvSpPr>
            <p:cNvPr id="33" name="Text Placeholder 3"/>
            <p:cNvSpPr txBox="1">
              <a:spLocks/>
            </p:cNvSpPr>
            <p:nvPr/>
          </p:nvSpPr>
          <p:spPr>
            <a:xfrm>
              <a:off x="6848322" y="4603606"/>
              <a:ext cx="636210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5400" dirty="0" smtClean="0">
                  <a:solidFill>
                    <a:srgbClr val="84C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kumimoji="0" 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551148" y="4915416"/>
              <a:ext cx="1780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未来发展趋势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6" name="Straight Connector 13"/>
          <p:cNvCxnSpPr/>
          <p:nvPr/>
        </p:nvCxnSpPr>
        <p:spPr>
          <a:xfrm>
            <a:off x="1680865" y="2463260"/>
            <a:ext cx="0" cy="4394743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3"/>
          <p:cNvCxnSpPr/>
          <p:nvPr/>
        </p:nvCxnSpPr>
        <p:spPr>
          <a:xfrm>
            <a:off x="2898677" y="3345488"/>
            <a:ext cx="0" cy="3512514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3"/>
          <p:cNvCxnSpPr/>
          <p:nvPr/>
        </p:nvCxnSpPr>
        <p:spPr>
          <a:xfrm>
            <a:off x="4180662" y="4099542"/>
            <a:ext cx="0" cy="2783859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3"/>
          <p:cNvCxnSpPr/>
          <p:nvPr/>
        </p:nvCxnSpPr>
        <p:spPr>
          <a:xfrm>
            <a:off x="5441253" y="4919020"/>
            <a:ext cx="0" cy="196438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25" y="587119"/>
            <a:ext cx="2396818" cy="520091"/>
            <a:chOff x="-12700" y="587118"/>
            <a:chExt cx="2898828" cy="520091"/>
          </a:xfrm>
        </p:grpSpPr>
        <p:sp>
          <p:nvSpPr>
            <p:cNvPr id="9" name="文本框 8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发展趋势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09324" y="2833789"/>
            <a:ext cx="6302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A3EA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你认为未来的智能农业还会有哪些应用？发挥你的想象力说一说吧！</a:t>
            </a:r>
          </a:p>
        </p:txBody>
      </p:sp>
    </p:spTree>
    <p:extLst>
      <p:ext uri="{BB962C8B-B14F-4D97-AF65-F5344CB8AC3E}">
        <p14:creationId xmlns:p14="http://schemas.microsoft.com/office/powerpoint/2010/main" val="35609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067931" y="499629"/>
            <a:ext cx="3736491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6000" b="1" i="0" u="none" strike="noStrike" kern="1200" cap="none" spc="90" normalizeH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本章小结</a:t>
            </a:r>
            <a:endParaRPr kumimoji="0" lang="en-US" sz="60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352973" y="2203936"/>
            <a:ext cx="5166406" cy="27269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、智能大棚</a:t>
            </a:r>
            <a:endParaRPr lang="en-US" altLang="zh-CN" sz="3200" spc="90" dirty="0" smtClean="0">
              <a:solidFill>
                <a:srgbClr val="84CB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90" normalizeH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zh-CN" altLang="en-US" sz="3200" b="1" i="0" u="none" strike="noStrike" kern="1200" cap="none" spc="90" normalizeH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、智能水产</a:t>
            </a:r>
            <a:endParaRPr kumimoji="0" lang="en-US" altLang="zh-CN" sz="32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、智能农业概念</a:t>
            </a:r>
            <a:endParaRPr lang="en-US" altLang="zh-CN" sz="3200" spc="90" dirty="0" smtClean="0">
              <a:solidFill>
                <a:srgbClr val="84CB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90" normalizeH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zh-CN" altLang="en-US" sz="3200" b="1" i="0" u="none" strike="noStrike" kern="1200" cap="none" spc="90" normalizeH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、未来发展趋势</a:t>
            </a:r>
            <a:endParaRPr kumimoji="0" lang="en-US" sz="32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0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2883374" y="2664709"/>
            <a:ext cx="4498938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8000" spc="90" noProof="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</a:t>
            </a:r>
            <a:endParaRPr kumimoji="0" lang="en-US" sz="80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1823132" y="2183371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 smtClean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274890" y="2976522"/>
            <a:ext cx="321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智能大棚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5"/>
          <p:cNvSpPr txBox="1"/>
          <p:nvPr/>
        </p:nvSpPr>
        <p:spPr>
          <a:xfrm>
            <a:off x="3994642" y="508609"/>
            <a:ext cx="2257028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智能农业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0501" y="587119"/>
            <a:ext cx="2396818" cy="520091"/>
            <a:chOff x="-12700" y="587118"/>
            <a:chExt cx="2898828" cy="520091"/>
          </a:xfrm>
        </p:grpSpPr>
        <p:sp>
          <p:nvSpPr>
            <p:cNvPr id="15" name="文本框 14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智能大棚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22" y="487536"/>
            <a:ext cx="5391970" cy="599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46476" y="1749432"/>
            <a:ext cx="26297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         部署</a:t>
            </a:r>
            <a:r>
              <a:rPr lang="zh-CN" altLang="en-US" sz="2400" b="1" dirty="0">
                <a:solidFill>
                  <a:schemeClr val="bg1"/>
                </a:solidFill>
              </a:rPr>
              <a:t>在农业生产现场的各种传感器节点（环境温湿度、土壤水分、二氧化碳、视频等）和无线通信网络实现农业生产环境的智能感知、智能预警、智能决策、智能分析、专家在线指导，为农业生产提供精准化种植、可视化管理、智能化决策。</a:t>
            </a:r>
          </a:p>
        </p:txBody>
      </p:sp>
    </p:spTree>
    <p:extLst>
      <p:ext uri="{BB962C8B-B14F-4D97-AF65-F5344CB8AC3E}">
        <p14:creationId xmlns:p14="http://schemas.microsoft.com/office/powerpoint/2010/main" val="31280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0501" y="587119"/>
            <a:ext cx="2396818" cy="520091"/>
            <a:chOff x="-12700" y="587118"/>
            <a:chExt cx="2898828" cy="520091"/>
          </a:xfrm>
        </p:grpSpPr>
        <p:sp>
          <p:nvSpPr>
            <p:cNvPr id="22" name="文本框 14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智能大棚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80" y="1511024"/>
            <a:ext cx="7134165" cy="476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9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14756" y="3088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65581" y="1731137"/>
            <a:ext cx="880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连一连：请你连线指出下列数据是哪个传感器提供的？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46517"/>
              </p:ext>
            </p:extLst>
          </p:nvPr>
        </p:nvGraphicFramePr>
        <p:xfrm>
          <a:off x="1565581" y="2637182"/>
          <a:ext cx="7604299" cy="3989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057"/>
                <a:gridCol w="2651643"/>
                <a:gridCol w="2662599"/>
              </a:tblGrid>
              <a:tr h="59538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土壤温度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</a:rPr>
                        <a:t>温湿度传感器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</a:tr>
              <a:tr h="43635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</a:rPr>
                        <a:t>土壤水分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</a:rPr>
                        <a:t>烟雾传感器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</a:tr>
              <a:tr h="43635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温度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光照度传感器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</a:tr>
              <a:tr h="43635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</a:rPr>
                        <a:t>湿度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</a:rPr>
                        <a:t>人体红外传感器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</a:tr>
              <a:tr h="58959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光照度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土壤水分温度传感器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</a:tr>
              <a:tr h="54167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二氧化碳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二氧化碳传感器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</a:tr>
              <a:tr h="43635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</a:rPr>
                        <a:t>人体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</a:rPr>
                        <a:t>可燃气体传感器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</a:tr>
            </a:tbl>
          </a:graphicData>
        </a:graphic>
      </p:graphicFrame>
      <p:grpSp>
        <p:nvGrpSpPr>
          <p:cNvPr id="42" name="组合 41"/>
          <p:cNvGrpSpPr/>
          <p:nvPr/>
        </p:nvGrpSpPr>
        <p:grpSpPr>
          <a:xfrm>
            <a:off x="-10501" y="587119"/>
            <a:ext cx="2396818" cy="520091"/>
            <a:chOff x="-12700" y="587118"/>
            <a:chExt cx="2898828" cy="520091"/>
          </a:xfrm>
        </p:grpSpPr>
        <p:sp>
          <p:nvSpPr>
            <p:cNvPr id="44" name="文本框 14"/>
            <p:cNvSpPr txBox="1"/>
            <p:nvPr/>
          </p:nvSpPr>
          <p:spPr>
            <a:xfrm>
              <a:off x="900847" y="600941"/>
              <a:ext cx="19852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智能大棚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42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3512"/>
              </p:ext>
            </p:extLst>
          </p:nvPr>
        </p:nvGraphicFramePr>
        <p:xfrm>
          <a:off x="583028" y="626989"/>
          <a:ext cx="9052175" cy="6143584"/>
        </p:xfrm>
        <a:graphic>
          <a:graphicData uri="http://schemas.openxmlformats.org/drawingml/2006/table">
            <a:tbl>
              <a:tblPr firstRow="1" firstCol="1" bandRow="1"/>
              <a:tblGrid>
                <a:gridCol w="2969902"/>
                <a:gridCol w="3046616"/>
                <a:gridCol w="3035657"/>
              </a:tblGrid>
              <a:tr h="16142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600" b="1" kern="10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6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人体红外传感器</a:t>
                      </a:r>
                      <a:endParaRPr lang="zh-CN" sz="1600" b="1" kern="10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土壤水分温度传感器</a:t>
                      </a:r>
                      <a:endParaRPr lang="zh-CN" sz="1600" b="1" kern="10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光照度传感器</a:t>
                      </a:r>
                    </a:p>
                  </a:txBody>
                  <a:tcPr marL="56704" marR="5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60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功能：能检测到人体移动，</a:t>
                      </a: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当行人进入其感应范围时自动开启负载，离开后自动延时关闭。</a:t>
                      </a:r>
                      <a:endParaRPr lang="zh-CN" sz="1600" b="1" kern="10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功能：由不锈钢探针和防水探头构成，</a:t>
                      </a: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可长期埋设于土壤内使用，对表层和深层土壤进行墒情的定点监测和在线测量。</a:t>
                      </a:r>
                      <a:endParaRPr lang="zh-CN" sz="1600" b="1" kern="10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功能：通过传感器将可见光频段光谱吸收后转换成电信号，从而实现不同光强度的测量。</a:t>
                      </a:r>
                    </a:p>
                  </a:txBody>
                  <a:tcPr marL="56704" marR="5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0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7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雾化器</a:t>
                      </a:r>
                      <a:endParaRPr lang="zh-CN" sz="1600" b="1" kern="10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二氧化碳传感器</a:t>
                      </a:r>
                      <a:endParaRPr lang="zh-CN" sz="1600" b="1" kern="10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温湿度传感器</a:t>
                      </a:r>
                      <a:endParaRPr lang="zh-CN" sz="1600" b="1" kern="10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67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功能</a:t>
                      </a:r>
                      <a:r>
                        <a:rPr lang="zh-CN" sz="16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：用于</a:t>
                      </a: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给空气加湿的设备，可以达到局部环境湿润降温的效果。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功能：用于各类环境中的二氧化碳量测量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功能：将温度量和湿度量转换成容易被测量处理的电信号的设备或装置。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46" y="704423"/>
            <a:ext cx="113407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69" y="855589"/>
            <a:ext cx="192949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47" y="703599"/>
            <a:ext cx="1165572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0" y="3642693"/>
            <a:ext cx="1236452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81" y="3807932"/>
            <a:ext cx="1551471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86" y="3807932"/>
            <a:ext cx="118132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187384"/>
              </p:ext>
            </p:extLst>
          </p:nvPr>
        </p:nvGraphicFramePr>
        <p:xfrm>
          <a:off x="841968" y="1385498"/>
          <a:ext cx="8504525" cy="4763509"/>
        </p:xfrm>
        <a:graphic>
          <a:graphicData uri="http://schemas.openxmlformats.org/drawingml/2006/table">
            <a:tbl>
              <a:tblPr firstRow="1" firstCol="1" bandRow="1"/>
              <a:tblGrid>
                <a:gridCol w="2633002"/>
                <a:gridCol w="2880667"/>
                <a:gridCol w="2990856"/>
              </a:tblGrid>
              <a:tr h="8262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r>
                        <a:rPr lang="zh-CN" sz="2400" b="1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宋体"/>
                        </a:rPr>
                        <a:t>设备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r>
                        <a:rPr lang="zh-CN" sz="2400" b="1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宋体"/>
                        </a:rPr>
                        <a:t>名称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r>
                        <a:rPr lang="zh-CN" sz="2400" b="1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宋体"/>
                        </a:rPr>
                        <a:t>功能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3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bg1"/>
                          </a:solidFill>
                          <a:effectLst/>
                          <a:latin typeface="宋体"/>
                          <a:ea typeface="宋体"/>
                        </a:rPr>
                        <a:t>   （</a:t>
                      </a: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  <a:latin typeface="宋体"/>
                          <a:ea typeface="宋体"/>
                        </a:rPr>
                        <a:t>左）</a:t>
                      </a:r>
                      <a:endParaRPr lang="en-US" sz="2400" b="1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r>
                        <a:rPr lang="zh-CN" sz="2400" b="1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宋体"/>
                        </a:rPr>
                        <a:t>加热灯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r>
                        <a:rPr lang="zh-CN" sz="2400" b="1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宋体"/>
                        </a:rPr>
                        <a:t>增加温度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3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bg1"/>
                          </a:solidFill>
                          <a:effectLst/>
                          <a:latin typeface="宋体"/>
                          <a:ea typeface="宋体"/>
                        </a:rPr>
                        <a:t>   （</a:t>
                      </a: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  <a:latin typeface="宋体"/>
                          <a:ea typeface="宋体"/>
                        </a:rPr>
                        <a:t>右）</a:t>
                      </a:r>
                      <a:endParaRPr lang="en-US" sz="2400" b="1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r>
                        <a:rPr lang="zh-CN" sz="2400" b="1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宋体"/>
                        </a:rPr>
                        <a:t>照明灯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r>
                        <a:rPr lang="zh-CN" sz="2400" b="1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宋体"/>
                        </a:rPr>
                        <a:t>模拟光照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3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endParaRPr lang="en-US" sz="2400" b="1" kern="100">
                        <a:solidFill>
                          <a:schemeClr val="bg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r>
                        <a:rPr lang="zh-CN" sz="2400" b="1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宋体"/>
                        </a:rPr>
                        <a:t>加湿器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r>
                        <a:rPr lang="zh-CN" sz="2400" b="1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宋体"/>
                        </a:rPr>
                        <a:t>增加湿度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3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endParaRPr lang="en-US" sz="2400" b="1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r>
                        <a:rPr lang="zh-CN" sz="2400" b="1" kern="1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宋体"/>
                        </a:rPr>
                        <a:t>排风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spcAft>
                          <a:spcPts val="375"/>
                        </a:spcAft>
                      </a:pPr>
                      <a:r>
                        <a:rPr lang="zh-CN" sz="2400" b="1" kern="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宋体"/>
                        </a:rPr>
                        <a:t>通风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745006"/>
              </p:ext>
            </p:extLst>
          </p:nvPr>
        </p:nvGraphicFramePr>
        <p:xfrm>
          <a:off x="1091839" y="2310226"/>
          <a:ext cx="63003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BMP 图像" r:id="rId3" imgW="762106" imgH="762106" progId="Paint.Picture">
                  <p:embed/>
                </p:oleObj>
              </mc:Choice>
              <mc:Fallback>
                <p:oleObj name="BMP 图像" r:id="rId3" imgW="762106" imgH="76210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839" y="2310226"/>
                        <a:ext cx="630039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163509"/>
              </p:ext>
            </p:extLst>
          </p:nvPr>
        </p:nvGraphicFramePr>
        <p:xfrm>
          <a:off x="1082766" y="3340170"/>
          <a:ext cx="5906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BMP 图像" r:id="rId5" imgW="714286" imgH="743054" progId="Paint.Picture">
                  <p:embed/>
                </p:oleObj>
              </mc:Choice>
              <mc:Fallback>
                <p:oleObj name="BMP 图像" r:id="rId5" imgW="714286" imgH="74305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766" y="3340170"/>
                        <a:ext cx="5906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4" name="图片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23" y="4289772"/>
            <a:ext cx="1920135" cy="65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43" y="5257181"/>
            <a:ext cx="752851" cy="8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-10501" y="587119"/>
            <a:ext cx="3681163" cy="520091"/>
            <a:chOff x="-12700" y="587118"/>
            <a:chExt cx="4452178" cy="520091"/>
          </a:xfrm>
        </p:grpSpPr>
        <p:sp>
          <p:nvSpPr>
            <p:cNvPr id="8" name="文本框 14"/>
            <p:cNvSpPr txBox="1"/>
            <p:nvPr/>
          </p:nvSpPr>
          <p:spPr>
            <a:xfrm>
              <a:off x="252012" y="600941"/>
              <a:ext cx="4187466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智能大棚远程控制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35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500" y="587119"/>
            <a:ext cx="3777157" cy="520091"/>
            <a:chOff x="-12700" y="587118"/>
            <a:chExt cx="4568277" cy="520091"/>
          </a:xfrm>
        </p:grpSpPr>
        <p:sp>
          <p:nvSpPr>
            <p:cNvPr id="3" name="文本框 14"/>
            <p:cNvSpPr txBox="1"/>
            <p:nvPr/>
          </p:nvSpPr>
          <p:spPr>
            <a:xfrm>
              <a:off x="252013" y="600941"/>
              <a:ext cx="4303564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智能大棚自动调节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06" y="2003218"/>
            <a:ext cx="4024557" cy="287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244184" y="5415242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自动控制参数设置</a:t>
            </a:r>
          </a:p>
        </p:txBody>
      </p:sp>
      <p:sp>
        <p:nvSpPr>
          <p:cNvPr id="6" name="矩形 5"/>
          <p:cNvSpPr/>
          <p:nvPr/>
        </p:nvSpPr>
        <p:spPr>
          <a:xfrm>
            <a:off x="6190817" y="2003218"/>
            <a:ext cx="31228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        智能</a:t>
            </a:r>
            <a:r>
              <a:rPr lang="zh-CN" altLang="en-US" sz="2000" b="1" dirty="0">
                <a:solidFill>
                  <a:schemeClr val="bg1"/>
                </a:solidFill>
              </a:rPr>
              <a:t>大棚系统得到环境数据后，自动与设定的指标阈值进行比对，当超出正常范围时，自动启动相关设备进行现场操作，例如，当大棚内温度过高时，自动启动排风设备对大棚进行降温，当土壤湿度过低时自动开启灌溉设备对作物进行灌溉。自动化控制可以为作物提供最“舒适”和最稳定的生长环境，帮农场提高产量、减少人力、形成标准流程，方便总结和传播生产经验。</a:t>
            </a:r>
          </a:p>
        </p:txBody>
      </p:sp>
    </p:spTree>
    <p:extLst>
      <p:ext uri="{BB962C8B-B14F-4D97-AF65-F5344CB8AC3E}">
        <p14:creationId xmlns:p14="http://schemas.microsoft.com/office/powerpoint/2010/main" val="22776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1158</Words>
  <Application>Microsoft Office PowerPoint</Application>
  <PresentationFormat>自定义</PresentationFormat>
  <Paragraphs>107</Paragraphs>
  <Slides>22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第一PPT模板网-WWW.1PPT.COM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King</cp:lastModifiedBy>
  <cp:revision>437</cp:revision>
  <dcterms:created xsi:type="dcterms:W3CDTF">2015-03-19T06:14:36Z</dcterms:created>
  <dcterms:modified xsi:type="dcterms:W3CDTF">2017-04-28T06:05:07Z</dcterms:modified>
</cp:coreProperties>
</file>