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4" r:id="rId3"/>
    <p:sldId id="259" r:id="rId4"/>
    <p:sldId id="295" r:id="rId5"/>
    <p:sldId id="288" r:id="rId6"/>
    <p:sldId id="274" r:id="rId7"/>
    <p:sldId id="267" r:id="rId8"/>
    <p:sldId id="297" r:id="rId9"/>
    <p:sldId id="299" r:id="rId10"/>
    <p:sldId id="284" r:id="rId11"/>
    <p:sldId id="300" r:id="rId12"/>
    <p:sldId id="301" r:id="rId13"/>
    <p:sldId id="285" r:id="rId14"/>
    <p:sldId id="291" r:id="rId15"/>
    <p:sldId id="268" r:id="rId16"/>
    <p:sldId id="257" r:id="rId17"/>
    <p:sldId id="286" r:id="rId18"/>
    <p:sldId id="263" r:id="rId19"/>
    <p:sldId id="269" r:id="rId20"/>
    <p:sldId id="290" r:id="rId21"/>
    <p:sldId id="262" r:id="rId22"/>
    <p:sldId id="287" r:id="rId23"/>
    <p:sldId id="261" r:id="rId24"/>
    <p:sldId id="265" r:id="rId25"/>
    <p:sldId id="258" r:id="rId26"/>
    <p:sldId id="302" r:id="rId27"/>
    <p:sldId id="303" r:id="rId28"/>
    <p:sldId id="293" r:id="rId29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419"/>
    <a:srgbClr val="EF8043"/>
    <a:srgbClr val="C25010"/>
    <a:srgbClr val="F8D35E"/>
    <a:srgbClr val="29B9A6"/>
    <a:srgbClr val="F47264"/>
    <a:srgbClr val="84CBC5"/>
    <a:srgbClr val="144C74"/>
    <a:srgbClr val="1B6AA3"/>
    <a:srgbClr val="FFC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608" y="-108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152259" y="1010546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62280" y="4446902"/>
            <a:ext cx="1039557" cy="1880858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19879" y="1846825"/>
            <a:ext cx="2819688" cy="2717201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4244625" y="2206840"/>
            <a:ext cx="2819688" cy="2399814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667934" y="2696823"/>
            <a:ext cx="72224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9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感受物联网行业应用</a:t>
            </a:r>
            <a:endParaRPr lang="en-US" altLang="zh-CN" sz="5400" b="1" spc="9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800" b="1" spc="9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			—</a:t>
            </a:r>
            <a:r>
              <a:rPr lang="zh-CN" altLang="en-US" sz="4800" b="1" spc="9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智能家居</a:t>
            </a: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32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智能门禁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5"/>
          <p:cNvSpPr txBox="1"/>
          <p:nvPr/>
        </p:nvSpPr>
        <p:spPr>
          <a:xfrm>
            <a:off x="3991435" y="508609"/>
            <a:ext cx="2263441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智能家居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-10500" y="587119"/>
            <a:ext cx="2396817" cy="520091"/>
            <a:chOff x="-12700" y="587118"/>
            <a:chExt cx="2898827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900846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智能门禁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5" y="2079074"/>
            <a:ext cx="4181884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 b="10857"/>
          <a:stretch>
            <a:fillRect/>
          </a:stretch>
        </p:blipFill>
        <p:spPr bwMode="auto">
          <a:xfrm>
            <a:off x="5448469" y="2464974"/>
            <a:ext cx="4299588" cy="278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9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-10500" y="587119"/>
            <a:ext cx="2396817" cy="520091"/>
            <a:chOff x="-12700" y="587118"/>
            <a:chExt cx="2898827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900846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智能门禁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74" y="2431360"/>
            <a:ext cx="3837933" cy="27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53" y="2668657"/>
            <a:ext cx="3689477" cy="22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8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32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智能安防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3991435" y="508609"/>
            <a:ext cx="2263441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智能家居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8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0501" y="587119"/>
            <a:ext cx="2396818" cy="520091"/>
            <a:chOff x="-12700" y="587118"/>
            <a:chExt cx="2898828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智能安防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67" y="1464467"/>
            <a:ext cx="2043607" cy="417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85" y="1486110"/>
            <a:ext cx="3156016" cy="41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31072" y="6093551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 红外传感器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86577" y="6093551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门磁传感器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0" y="587119"/>
            <a:ext cx="2396818" cy="520091"/>
            <a:chOff x="-12700" y="587118"/>
            <a:chExt cx="2898828" cy="520091"/>
          </a:xfrm>
        </p:grpSpPr>
        <p:sp>
          <p:nvSpPr>
            <p:cNvPr id="79" name="文本框 78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智能安防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0" y="1995191"/>
            <a:ext cx="2799826" cy="308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54685" y="5494755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烟雾传感器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09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78" y="1995191"/>
            <a:ext cx="2697868" cy="308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332809" y="547069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危害气体探测器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25" y="587119"/>
            <a:ext cx="2396821" cy="520091"/>
            <a:chOff x="-12700" y="587118"/>
            <a:chExt cx="2898832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900851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智能安防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05" y="587119"/>
            <a:ext cx="2874213" cy="573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52" y="1802296"/>
            <a:ext cx="3796395" cy="39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4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32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智能家电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3991435" y="508609"/>
            <a:ext cx="2263441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智能家居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864" y="587119"/>
            <a:ext cx="2396818" cy="520091"/>
            <a:chOff x="-12700" y="587118"/>
            <a:chExt cx="2898828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智能家电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23" y="428093"/>
            <a:ext cx="5393682" cy="58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78317" y="334719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通过手机开关灯和颜色调节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2864" y="587119"/>
            <a:ext cx="2396818" cy="520091"/>
            <a:chOff x="-12700" y="587118"/>
            <a:chExt cx="2898828" cy="520091"/>
          </a:xfrm>
        </p:grpSpPr>
        <p:sp>
          <p:nvSpPr>
            <p:cNvPr id="32" name="文本框 31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智能家电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40" y="1793316"/>
            <a:ext cx="2167471" cy="38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65" y="1793315"/>
            <a:ext cx="3051238" cy="377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58775" y="5894769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空调控制</a:t>
            </a:r>
            <a:r>
              <a:rPr lang="en-US" altLang="zh-CN" dirty="0">
                <a:solidFill>
                  <a:schemeClr val="bg1"/>
                </a:solidFill>
              </a:rPr>
              <a:t>APP</a:t>
            </a:r>
            <a:r>
              <a:rPr lang="zh-CN" altLang="zh-CN" dirty="0">
                <a:solidFill>
                  <a:schemeClr val="bg1"/>
                </a:solidFill>
              </a:rPr>
              <a:t>界面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03463" y="589232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手机软件上显示的环境数据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7" y="1668944"/>
            <a:ext cx="4778255" cy="43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2863" y="42406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C250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比尔盖茨</a:t>
            </a:r>
            <a:endParaRPr lang="zh-CN" altLang="en-US" sz="4000" b="1" dirty="0">
              <a:solidFill>
                <a:srgbClr val="C2501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3589" y="796785"/>
            <a:ext cx="36597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EB6419"/>
                </a:solidFill>
              </a:rPr>
              <a:t>         </a:t>
            </a:r>
            <a:r>
              <a:rPr lang="zh-CN" altLang="zh-CN" sz="2400" b="1" dirty="0" smtClean="0">
                <a:solidFill>
                  <a:srgbClr val="EB6419"/>
                </a:solidFill>
              </a:rPr>
              <a:t>比</a:t>
            </a:r>
            <a:r>
              <a:rPr lang="zh-CN" altLang="zh-CN" sz="2400" b="1" dirty="0">
                <a:solidFill>
                  <a:srgbClr val="EB6419"/>
                </a:solidFill>
              </a:rPr>
              <a:t>尔﹒盖茨在他的“未来之路”一书中以很大篇幅描绘他正在华盛顿湖建造的私人豪宅</a:t>
            </a:r>
            <a:r>
              <a:rPr lang="zh-CN" altLang="zh-CN" sz="2400" b="1" dirty="0" smtClean="0">
                <a:solidFill>
                  <a:srgbClr val="EB6419"/>
                </a:solidFill>
              </a:rPr>
              <a:t>。</a:t>
            </a:r>
            <a:endParaRPr lang="en-US" altLang="zh-CN" sz="2400" b="1" dirty="0" smtClean="0">
              <a:solidFill>
                <a:srgbClr val="EB6419"/>
              </a:solidFill>
            </a:endParaRPr>
          </a:p>
          <a:p>
            <a:r>
              <a:rPr lang="en-US" altLang="zh-CN" sz="2400" b="1" dirty="0">
                <a:solidFill>
                  <a:srgbClr val="EB6419"/>
                </a:solidFill>
              </a:rPr>
              <a:t> </a:t>
            </a:r>
            <a:r>
              <a:rPr lang="en-US" altLang="zh-CN" sz="2400" b="1" dirty="0" smtClean="0">
                <a:solidFill>
                  <a:srgbClr val="EB6419"/>
                </a:solidFill>
              </a:rPr>
              <a:t>        </a:t>
            </a:r>
            <a:r>
              <a:rPr lang="zh-CN" altLang="zh-CN" sz="2400" b="1" dirty="0" smtClean="0">
                <a:solidFill>
                  <a:srgbClr val="EB6419"/>
                </a:solidFill>
              </a:rPr>
              <a:t>他</a:t>
            </a:r>
            <a:r>
              <a:rPr lang="zh-CN" altLang="zh-CN" sz="2400" b="1" dirty="0">
                <a:solidFill>
                  <a:srgbClr val="EB6419"/>
                </a:solidFill>
              </a:rPr>
              <a:t>描绘他的住宅是“由硅片和软件建成的”并且要“采纳不断变化的尖端技术”</a:t>
            </a:r>
            <a:r>
              <a:rPr lang="zh-CN" altLang="zh-CN" sz="2400" b="1" dirty="0" smtClean="0">
                <a:solidFill>
                  <a:srgbClr val="EB6419"/>
                </a:solidFill>
              </a:rPr>
              <a:t>。</a:t>
            </a:r>
            <a:endParaRPr lang="en-US" altLang="zh-CN" sz="2400" b="1" dirty="0" smtClean="0">
              <a:solidFill>
                <a:srgbClr val="EB6419"/>
              </a:solidFill>
            </a:endParaRPr>
          </a:p>
          <a:p>
            <a:r>
              <a:rPr lang="en-US" altLang="zh-CN" sz="2400" b="1" dirty="0">
                <a:solidFill>
                  <a:srgbClr val="EB6419"/>
                </a:solidFill>
              </a:rPr>
              <a:t> </a:t>
            </a:r>
            <a:r>
              <a:rPr lang="en-US" altLang="zh-CN" sz="2400" b="1" dirty="0" smtClean="0">
                <a:solidFill>
                  <a:srgbClr val="EB6419"/>
                </a:solidFill>
              </a:rPr>
              <a:t>       </a:t>
            </a:r>
            <a:r>
              <a:rPr lang="zh-CN" altLang="zh-CN" sz="2400" b="1" dirty="0" smtClean="0">
                <a:solidFill>
                  <a:srgbClr val="EB6419"/>
                </a:solidFill>
              </a:rPr>
              <a:t>经过</a:t>
            </a:r>
            <a:r>
              <a:rPr lang="en-US" altLang="zh-CN" sz="2400" b="1" dirty="0">
                <a:solidFill>
                  <a:srgbClr val="EB6419"/>
                </a:solidFill>
              </a:rPr>
              <a:t>7</a:t>
            </a:r>
            <a:r>
              <a:rPr lang="zh-CN" altLang="zh-CN" sz="2400" b="1" dirty="0">
                <a:solidFill>
                  <a:srgbClr val="EB6419"/>
                </a:solidFill>
              </a:rPr>
              <a:t>年的建设，</a:t>
            </a:r>
            <a:r>
              <a:rPr lang="en-US" altLang="zh-CN" sz="2400" b="1" dirty="0">
                <a:solidFill>
                  <a:srgbClr val="EB6419"/>
                </a:solidFill>
              </a:rPr>
              <a:t>1997</a:t>
            </a:r>
            <a:r>
              <a:rPr lang="zh-CN" altLang="zh-CN" sz="2400" b="1" dirty="0">
                <a:solidFill>
                  <a:srgbClr val="EB6419"/>
                </a:solidFill>
              </a:rPr>
              <a:t>年比尔﹒盖茨的豪宅终于建成，他的这个豪宅完全按照智能住宅的概念建造，不仅具备高速上网的专线，所有的门窗、灯具、电器都能够通过计算机控制，而且有一个高性能的服务器作为管理整个系统的后台。</a:t>
            </a:r>
            <a:endParaRPr lang="zh-CN" altLang="en-US" sz="2400" b="1" dirty="0">
              <a:solidFill>
                <a:srgbClr val="EB64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587119"/>
            <a:ext cx="2396818" cy="520091"/>
            <a:chOff x="-12700" y="587118"/>
            <a:chExt cx="2898828" cy="520091"/>
          </a:xfrm>
        </p:grpSpPr>
        <p:sp>
          <p:nvSpPr>
            <p:cNvPr id="27" name="文本框 26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智能家电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2" y="1992182"/>
            <a:ext cx="2431414" cy="33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30" y="2309579"/>
            <a:ext cx="2683830" cy="27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14724" y="5748995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智能插座正面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4828" y="5601637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智能插座顶部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0500" y="587119"/>
            <a:ext cx="3542265" cy="520091"/>
            <a:chOff x="-12700" y="587118"/>
            <a:chExt cx="4284188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156371" y="600941"/>
              <a:ext cx="411511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218" name="aimg_7228703" descr="T1ITxgBTDT1R4cSC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3"/>
          <a:stretch>
            <a:fillRect/>
          </a:stretch>
        </p:blipFill>
        <p:spPr bwMode="auto">
          <a:xfrm>
            <a:off x="3452320" y="911710"/>
            <a:ext cx="2336126" cy="45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aimg_7228731" descr="T1VTZgB4CT1R4cSC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"/>
          <a:stretch>
            <a:fillRect/>
          </a:stretch>
        </p:blipFill>
        <p:spPr bwMode="auto">
          <a:xfrm>
            <a:off x="6664717" y="911710"/>
            <a:ext cx="2177744" cy="45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2756" y="593956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智能插座</a:t>
            </a:r>
            <a:r>
              <a:rPr lang="en-US" altLang="zh-CN" b="1" dirty="0" smtClean="0">
                <a:solidFill>
                  <a:schemeClr val="bg1"/>
                </a:solidFill>
              </a:rPr>
              <a:t>APP</a:t>
            </a:r>
            <a:r>
              <a:rPr lang="zh-CN" altLang="en-US" b="1" dirty="0" smtClean="0">
                <a:solidFill>
                  <a:schemeClr val="bg1"/>
                </a:solidFill>
              </a:rPr>
              <a:t>控制口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464608" y="2976522"/>
            <a:ext cx="32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智能窗帘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3991435" y="508609"/>
            <a:ext cx="2263441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智能家居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587119"/>
            <a:ext cx="2396818" cy="520091"/>
            <a:chOff x="-12700" y="587118"/>
            <a:chExt cx="2898828" cy="520091"/>
          </a:xfrm>
        </p:grpSpPr>
        <p:sp>
          <p:nvSpPr>
            <p:cNvPr id="17" name="文本框 16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智能窗帘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4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0" y="1461742"/>
            <a:ext cx="7055410" cy="488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7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587119"/>
            <a:ext cx="2396818" cy="520091"/>
            <a:chOff x="-12700" y="587118"/>
            <a:chExt cx="2898828" cy="520091"/>
          </a:xfrm>
        </p:grpSpPr>
        <p:sp>
          <p:nvSpPr>
            <p:cNvPr id="35" name="文本框 34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智能窗帘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20" y="1375664"/>
            <a:ext cx="4122594" cy="19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267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92" y="1206786"/>
            <a:ext cx="2016125" cy="21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20" y="3993803"/>
            <a:ext cx="4042126" cy="183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47" y="3921864"/>
            <a:ext cx="1840810" cy="20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54743" y="3552532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电动窗帘轨道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29994" y="3439804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无线</a:t>
            </a:r>
            <a:r>
              <a:rPr lang="en-US" altLang="zh-CN" b="1" dirty="0" err="1">
                <a:solidFill>
                  <a:schemeClr val="bg1"/>
                </a:solidFill>
              </a:rPr>
              <a:t>zigbee</a:t>
            </a:r>
            <a:r>
              <a:rPr lang="zh-CN" altLang="zh-CN" b="1" dirty="0">
                <a:solidFill>
                  <a:schemeClr val="bg1"/>
                </a:solidFill>
              </a:rPr>
              <a:t>模块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54743" y="6066327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智能窗帘电机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58423" y="6116887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继电器控制模块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25" y="587119"/>
            <a:ext cx="2396818" cy="520091"/>
            <a:chOff x="-12700" y="587118"/>
            <a:chExt cx="2898828" cy="520091"/>
          </a:xfrm>
        </p:grpSpPr>
        <p:sp>
          <p:nvSpPr>
            <p:cNvPr id="9" name="文本框 8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智能窗帘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51" y="2081430"/>
            <a:ext cx="371723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29" y="3460978"/>
            <a:ext cx="3461448" cy="24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30" y="428663"/>
            <a:ext cx="3461448" cy="25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60919" y="5112890"/>
            <a:ext cx="497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连接“无线</a:t>
            </a:r>
            <a:r>
              <a:rPr lang="en-US" altLang="zh-CN" b="1" dirty="0" err="1">
                <a:solidFill>
                  <a:schemeClr val="bg1"/>
                </a:solidFill>
              </a:rPr>
              <a:t>zigbee</a:t>
            </a:r>
            <a:r>
              <a:rPr lang="zh-CN" altLang="zh-CN" b="1" dirty="0">
                <a:solidFill>
                  <a:schemeClr val="bg1"/>
                </a:solidFill>
              </a:rPr>
              <a:t>模块”和“继电器控制模块”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0680" y="617392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连接电机与继电器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970" y="2671419"/>
            <a:ext cx="535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你认为智能家居还应该有哪些应用？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1" y="499629"/>
            <a:ext cx="3736491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本章小结</a:t>
            </a:r>
            <a:endParaRPr kumimoji="0" lang="en-US" sz="6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670732" y="2576961"/>
            <a:ext cx="5166406" cy="28931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、智能门禁</a:t>
            </a:r>
            <a:endParaRPr lang="en-US" altLang="zh-CN" sz="3200" spc="90" dirty="0" smtClean="0">
              <a:solidFill>
                <a:srgbClr val="84CB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zh-CN" alt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、智能安防</a:t>
            </a:r>
            <a:endParaRPr kumimoji="0" lang="en-US" altLang="zh-CN" sz="32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、智能家电</a:t>
            </a:r>
            <a:endParaRPr lang="en-US" altLang="zh-CN" sz="3200" spc="90" dirty="0" smtClean="0">
              <a:solidFill>
                <a:srgbClr val="84CB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zh-CN" alt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、智能窗帘</a:t>
            </a:r>
            <a:endParaRPr kumimoji="0" lang="en-US" sz="32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27465" y="2606358"/>
            <a:ext cx="58776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7200" b="1" dirty="0">
                <a:ln w="11430"/>
                <a:solidFill>
                  <a:srgbClr val="F472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ＴＨＡＮＫＳ</a:t>
            </a:r>
            <a:endParaRPr lang="zh-CN" altLang="en-US" sz="7200" b="1" cap="none" spc="0" dirty="0">
              <a:ln w="11430"/>
              <a:solidFill>
                <a:srgbClr val="F472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0500" y="587119"/>
            <a:ext cx="3550654" cy="520091"/>
            <a:chOff x="-12700" y="587118"/>
            <a:chExt cx="4294335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156369" y="600941"/>
              <a:ext cx="4125266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比尔盖茨的豪宅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3" name="Picture 5" descr="http://s1.ifengimg.com/2014/12/27/992e10e955b0e2fe3853e1e0dbecad8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3" y="1933368"/>
            <a:ext cx="6096493" cy="42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69" y="847164"/>
            <a:ext cx="6277091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0500" y="587119"/>
            <a:ext cx="3433208" cy="520091"/>
            <a:chOff x="-12700" y="587118"/>
            <a:chExt cx="3643309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156369" y="600941"/>
              <a:ext cx="3474240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比尔盖茨的豪宅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86" y="1386065"/>
            <a:ext cx="4230849" cy="45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2" y="1554261"/>
            <a:ext cx="4851301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0500" y="587119"/>
            <a:ext cx="3550654" cy="520091"/>
            <a:chOff x="-12700" y="587118"/>
            <a:chExt cx="4294334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156371" y="600941"/>
              <a:ext cx="412526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比尔盖茨的豪宅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128591" y="1924452"/>
            <a:ext cx="810832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照明和温控系统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来访的客人会拿到一个智能设备，可以根据自己的喜好来设置光线和室内温度。无论你走到哪个房间，音乐都会跟随着你，因为墙纸背后的安装了隐形的扬声器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生态建筑的典范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“世外桃源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完全与周边环境融为一体，因此房屋的温控系统非常节能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墙上的相框其实是触摸屏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整个房屋的墙上都布满了显示屏，总共花费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万美元。你可以直接在屏幕上操作显示喜欢的画作或者照片，为了存储这些照片的存储设备都花费了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万美元。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29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-10501" y="587119"/>
            <a:ext cx="2396818" cy="520091"/>
            <a:chOff x="-12700" y="587118"/>
            <a:chExt cx="2898828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智能家居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777402" y="1925602"/>
            <a:ext cx="86123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         利用</a:t>
            </a:r>
            <a:r>
              <a:rPr lang="zh-CN" altLang="en-US" sz="2400" b="1" dirty="0">
                <a:solidFill>
                  <a:schemeClr val="bg1"/>
                </a:solidFill>
              </a:rPr>
              <a:t>物联网先进的感知、通信和控制技术，不但可以实现家用电器的智能化，还可以实现居住环境的智慧化，即所谓的智能家居，或称智能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住宅。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</a:rPr>
              <a:t>        智能</a:t>
            </a:r>
            <a:r>
              <a:rPr lang="zh-CN" altLang="en-US" sz="2400" b="1" dirty="0">
                <a:solidFill>
                  <a:schemeClr val="bg1"/>
                </a:solidFill>
              </a:rPr>
              <a:t>家居是以住宅为核心，以物联网技术为支撑，通过全面透彻的感知，构建高效的住宅设施与家庭日程事务管理应用服务系统，提升家居安全性、便利性、舒适性、艺术性，并实现节能环保的居住环境。</a:t>
            </a:r>
          </a:p>
          <a:p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079" y="4443292"/>
            <a:ext cx="7845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在英文中常用</a:t>
            </a:r>
            <a:r>
              <a:rPr lang="en-US" altLang="zh-CN" sz="2400" dirty="0">
                <a:solidFill>
                  <a:schemeClr val="bg1"/>
                </a:solidFill>
              </a:rPr>
              <a:t>Smart Home</a:t>
            </a:r>
            <a:r>
              <a:rPr lang="zh-CN" altLang="en-US" sz="2400" dirty="0">
                <a:solidFill>
                  <a:schemeClr val="bg1"/>
                </a:solidFill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</a:rPr>
              <a:t>Inte1ligent home</a:t>
            </a:r>
            <a:r>
              <a:rPr lang="zh-CN" altLang="en-US" sz="2400" dirty="0" smtClean="0">
                <a:solidFill>
                  <a:schemeClr val="bg1"/>
                </a:solidFill>
              </a:rPr>
              <a:t>，家庭</a:t>
            </a:r>
            <a:r>
              <a:rPr lang="zh-CN" altLang="en-US" sz="2400" dirty="0">
                <a:solidFill>
                  <a:schemeClr val="bg1"/>
                </a:solidFill>
              </a:rPr>
              <a:t>自动化（</a:t>
            </a:r>
            <a:r>
              <a:rPr lang="en-US" altLang="zh-CN" sz="2400" dirty="0">
                <a:solidFill>
                  <a:schemeClr val="bg1"/>
                </a:solidFill>
              </a:rPr>
              <a:t>Home Automation</a:t>
            </a:r>
            <a:r>
              <a:rPr lang="zh-CN" altLang="en-US" sz="2400" dirty="0">
                <a:solidFill>
                  <a:schemeClr val="bg1"/>
                </a:solidFill>
              </a:rPr>
              <a:t>）、电子家庭（</a:t>
            </a:r>
            <a:r>
              <a:rPr lang="en-US" altLang="zh-CN" sz="2400" dirty="0">
                <a:solidFill>
                  <a:schemeClr val="bg1"/>
                </a:solidFill>
              </a:rPr>
              <a:t>Electronic Home</a:t>
            </a:r>
            <a:r>
              <a:rPr lang="zh-CN" altLang="en-US" sz="2400" dirty="0">
                <a:solidFill>
                  <a:schemeClr val="bg1"/>
                </a:solidFill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</a:rPr>
              <a:t>E-home</a:t>
            </a:r>
            <a:r>
              <a:rPr lang="zh-CN" altLang="en-US" sz="2400" dirty="0">
                <a:solidFill>
                  <a:schemeClr val="bg1"/>
                </a:solidFill>
              </a:rPr>
              <a:t>）、 数字家园（</a:t>
            </a:r>
            <a:r>
              <a:rPr lang="en-US" altLang="zh-CN" sz="2400" dirty="0">
                <a:solidFill>
                  <a:schemeClr val="bg1"/>
                </a:solidFill>
              </a:rPr>
              <a:t>Digital family</a:t>
            </a:r>
            <a:r>
              <a:rPr lang="zh-CN" altLang="en-US" sz="2400" dirty="0">
                <a:solidFill>
                  <a:schemeClr val="bg1"/>
                </a:solidFill>
              </a:rPr>
              <a:t>）、网络家居（</a:t>
            </a:r>
            <a:r>
              <a:rPr lang="en-US" altLang="zh-CN" sz="2400" dirty="0">
                <a:solidFill>
                  <a:schemeClr val="bg1"/>
                </a:solidFill>
              </a:rPr>
              <a:t>Network Home</a:t>
            </a:r>
            <a:r>
              <a:rPr lang="zh-CN" altLang="en-US" sz="2400" dirty="0">
                <a:solidFill>
                  <a:schemeClr val="bg1"/>
                </a:solidFill>
              </a:rPr>
              <a:t>），智能建筑（</a:t>
            </a:r>
            <a:r>
              <a:rPr lang="en-US" altLang="zh-CN" sz="2400" dirty="0">
                <a:solidFill>
                  <a:schemeClr val="bg1"/>
                </a:solidFill>
              </a:rPr>
              <a:t>Intelligent Building</a:t>
            </a:r>
            <a:r>
              <a:rPr lang="zh-CN" altLang="en-US" sz="2400" dirty="0">
                <a:solidFill>
                  <a:schemeClr val="bg1"/>
                </a:solidFill>
              </a:rPr>
              <a:t>）</a:t>
            </a:r>
            <a:r>
              <a:rPr lang="zh-CN" altLang="en-US" sz="2400" dirty="0" smtClean="0">
                <a:solidFill>
                  <a:schemeClr val="bg1"/>
                </a:solidFill>
              </a:rPr>
              <a:t>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991435" y="508609"/>
            <a:ext cx="2263441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智能家居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296145" y="1572809"/>
            <a:ext cx="2121098" cy="830997"/>
            <a:chOff x="1934805" y="1928500"/>
            <a:chExt cx="2565359" cy="830997"/>
          </a:xfrm>
        </p:grpSpPr>
        <p:sp>
          <p:nvSpPr>
            <p:cNvPr id="2" name="Text Placeholder 3"/>
            <p:cNvSpPr txBox="1">
              <a:spLocks/>
            </p:cNvSpPr>
            <p:nvPr/>
          </p:nvSpPr>
          <p:spPr>
            <a:xfrm>
              <a:off x="1934805" y="1928500"/>
              <a:ext cx="930599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 smtClean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719785" y="2240310"/>
              <a:ext cx="1780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智能门禁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513958" y="2417688"/>
            <a:ext cx="2174874" cy="830997"/>
            <a:chOff x="3529396" y="2795249"/>
            <a:chExt cx="2630399" cy="830997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3529396" y="2795249"/>
              <a:ext cx="930600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379416" y="3107059"/>
              <a:ext cx="1780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智能安防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84946" y="3262567"/>
            <a:ext cx="2174874" cy="830997"/>
            <a:chOff x="5116641" y="3606824"/>
            <a:chExt cx="2630399" cy="830997"/>
          </a:xfrm>
        </p:grpSpPr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5116641" y="3606824"/>
              <a:ext cx="930600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966661" y="3918634"/>
              <a:ext cx="1780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智能家电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56534" y="4107446"/>
            <a:ext cx="2174874" cy="830997"/>
            <a:chOff x="6701128" y="4603606"/>
            <a:chExt cx="2630399" cy="830997"/>
          </a:xfrm>
        </p:grpSpPr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6701128" y="4603606"/>
              <a:ext cx="930600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 smtClean="0">
                  <a:solidFill>
                    <a:srgbClr val="84C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551148" y="4915416"/>
              <a:ext cx="1780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智能窗帘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6" name="Straight Connector 13"/>
          <p:cNvCxnSpPr/>
          <p:nvPr/>
        </p:nvCxnSpPr>
        <p:spPr>
          <a:xfrm>
            <a:off x="1680865" y="2463260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2898677" y="3345488"/>
            <a:ext cx="0" cy="3512514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4180662" y="4099542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5441253" y="4919020"/>
            <a:ext cx="0" cy="196438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2252" y="2659367"/>
            <a:ext cx="55603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solidFill>
                  <a:srgbClr val="F472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观看智能家居视频，想想智能家居有何特点？</a:t>
            </a:r>
            <a:endParaRPr lang="zh-CN" altLang="en-US" sz="4000" b="1" cap="none" spc="0" dirty="0">
              <a:ln w="11430"/>
              <a:solidFill>
                <a:srgbClr val="F472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1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-10501" y="587119"/>
            <a:ext cx="2396818" cy="520091"/>
            <a:chOff x="-12700" y="587118"/>
            <a:chExt cx="2898828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智能家居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6974" y="1755023"/>
            <a:ext cx="85800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① 节省费用，在不需要时，能源消耗装置可以自动关闭，这样可以降低您的费用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zh-CN" altLang="en-US" sz="2400" b="1" dirty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② 使用方便，智能家居系统提供远程遥控接口，还可以把重复的工作自动化。在您外出时，可以使用手机、平板、</a:t>
            </a:r>
            <a:r>
              <a:rPr lang="en-US" altLang="zh-CN" sz="2400" b="1" dirty="0">
                <a:solidFill>
                  <a:schemeClr val="bg1"/>
                </a:solidFill>
              </a:rPr>
              <a:t>PC</a:t>
            </a:r>
            <a:r>
              <a:rPr lang="zh-CN" altLang="en-US" sz="2400" b="1" dirty="0">
                <a:solidFill>
                  <a:schemeClr val="bg1"/>
                </a:solidFill>
              </a:rPr>
              <a:t>机等通过</a:t>
            </a:r>
            <a:r>
              <a:rPr lang="en-US" altLang="zh-CN" sz="2400" b="1" dirty="0">
                <a:solidFill>
                  <a:schemeClr val="bg1"/>
                </a:solidFill>
              </a:rPr>
              <a:t>Internet</a:t>
            </a:r>
            <a:r>
              <a:rPr lang="zh-CN" altLang="en-US" sz="2400" b="1" dirty="0">
                <a:solidFill>
                  <a:schemeClr val="bg1"/>
                </a:solidFill>
              </a:rPr>
              <a:t>来调整或控制家电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zh-CN" altLang="en-US" sz="2400" b="1" dirty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③ 安全性高，一套家庭智能化系统在紧急情况时可以防御坏人或报警。您可以在任何地方监控该安全系统，这样可以保证您的家居安全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运行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</a:rPr>
              <a:t>④ </a:t>
            </a:r>
            <a:r>
              <a:rPr lang="zh-CN" altLang="en-US" sz="2400" b="1" dirty="0">
                <a:solidFill>
                  <a:schemeClr val="bg1"/>
                </a:solidFill>
              </a:rPr>
              <a:t>改变生活方式，你可以是穿著</a:t>
            </a:r>
            <a:r>
              <a:rPr lang="en-US" altLang="zh-CN" sz="2400" b="1" dirty="0">
                <a:solidFill>
                  <a:schemeClr val="bg1"/>
                </a:solidFill>
              </a:rPr>
              <a:t>T</a:t>
            </a:r>
            <a:r>
              <a:rPr lang="zh-CN" altLang="en-US" sz="2400" b="1" dirty="0">
                <a:solidFill>
                  <a:schemeClr val="bg1"/>
                </a:solidFill>
              </a:rPr>
              <a:t>恤在家办公，可以在家炒股、进行远程会议，主妇在家逛街，孩子在家上课</a:t>
            </a:r>
            <a:r>
              <a:rPr lang="en-US" altLang="zh-CN" sz="2400" b="1" dirty="0">
                <a:solidFill>
                  <a:schemeClr val="bg1"/>
                </a:solidFill>
              </a:rPr>
              <a:t>…</a:t>
            </a:r>
            <a:r>
              <a:rPr lang="zh-CN" altLang="en-US" sz="2400" b="1" dirty="0">
                <a:solidFill>
                  <a:schemeClr val="bg1"/>
                </a:solidFill>
              </a:rPr>
              <a:t>，在互联网上能完成的工作都可以在家完成；您也可以在外面做一些家务活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593</Words>
  <Application>Microsoft Office PowerPoint</Application>
  <PresentationFormat>自定义</PresentationFormat>
  <Paragraphs>86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436</cp:revision>
  <dcterms:created xsi:type="dcterms:W3CDTF">2015-03-19T06:14:36Z</dcterms:created>
  <dcterms:modified xsi:type="dcterms:W3CDTF">2017-04-28T05:56:47Z</dcterms:modified>
</cp:coreProperties>
</file>