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5" r:id="rId3"/>
    <p:sldId id="294" r:id="rId4"/>
    <p:sldId id="296" r:id="rId5"/>
    <p:sldId id="285" r:id="rId6"/>
    <p:sldId id="268" r:id="rId7"/>
    <p:sldId id="257" r:id="rId8"/>
    <p:sldId id="305" r:id="rId9"/>
    <p:sldId id="306" r:id="rId10"/>
    <p:sldId id="307" r:id="rId11"/>
    <p:sldId id="308" r:id="rId12"/>
    <p:sldId id="309" r:id="rId13"/>
    <p:sldId id="310" r:id="rId14"/>
    <p:sldId id="284" r:id="rId15"/>
    <p:sldId id="259" r:id="rId16"/>
    <p:sldId id="300" r:id="rId17"/>
    <p:sldId id="299" r:id="rId18"/>
    <p:sldId id="288" r:id="rId19"/>
    <p:sldId id="274" r:id="rId20"/>
    <p:sldId id="301" r:id="rId21"/>
    <p:sldId id="302" r:id="rId22"/>
    <p:sldId id="303" r:id="rId23"/>
    <p:sldId id="297" r:id="rId24"/>
    <p:sldId id="298" r:id="rId25"/>
    <p:sldId id="286" r:id="rId26"/>
    <p:sldId id="263" r:id="rId27"/>
    <p:sldId id="304" r:id="rId28"/>
    <p:sldId id="311" r:id="rId29"/>
    <p:sldId id="312" r:id="rId30"/>
    <p:sldId id="293" r:id="rId31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714" autoAdjust="0"/>
  </p:normalViewPr>
  <p:slideViewPr>
    <p:cSldViewPr snapToGrid="0">
      <p:cViewPr varScale="1">
        <p:scale>
          <a:sx n="114" d="100"/>
          <a:sy n="114" d="100"/>
        </p:scale>
        <p:origin x="-1608" y="-108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152259" y="857917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62280" y="4446902"/>
            <a:ext cx="1039557" cy="1880858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44626" y="1710101"/>
            <a:ext cx="3244733" cy="3318905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4244626" y="1675421"/>
            <a:ext cx="3244733" cy="2931235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270573" y="2750859"/>
            <a:ext cx="7832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感知物联网引发的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浪潮</a:t>
            </a: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573" y="574032"/>
            <a:ext cx="6452706" cy="520091"/>
            <a:chOff x="-213436" y="600941"/>
            <a:chExt cx="4275665" cy="520091"/>
          </a:xfrm>
        </p:grpSpPr>
        <p:sp>
          <p:nvSpPr>
            <p:cNvPr id="4" name="文本框 9"/>
            <p:cNvSpPr txBox="1"/>
            <p:nvPr/>
          </p:nvSpPr>
          <p:spPr>
            <a:xfrm>
              <a:off x="-212394" y="600941"/>
              <a:ext cx="427462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校园中的物联网 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——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一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卡通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-213436" y="600941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21" descr="wpsEF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9" y="1542566"/>
            <a:ext cx="212638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22" descr="wpsEF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47" y="1542567"/>
            <a:ext cx="2118506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23" descr="wpsEF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66" y="4243251"/>
            <a:ext cx="212638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1" descr="wpsEF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46" y="4176575"/>
            <a:ext cx="2323269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4" descr="wpsEF2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17" y="4243250"/>
            <a:ext cx="210275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0" descr="wpsEF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66" y="1552092"/>
            <a:ext cx="22051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" y="574032"/>
            <a:ext cx="6821822" cy="520091"/>
            <a:chOff x="-213436" y="600941"/>
            <a:chExt cx="4520247" cy="520091"/>
          </a:xfrm>
        </p:grpSpPr>
        <p:sp>
          <p:nvSpPr>
            <p:cNvPr id="3" name="文本框 9"/>
            <p:cNvSpPr txBox="1"/>
            <p:nvPr/>
          </p:nvSpPr>
          <p:spPr>
            <a:xfrm>
              <a:off x="-212394" y="600941"/>
              <a:ext cx="4519205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小区中的物联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——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智能身份识别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213436" y="600941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16" y="1613935"/>
            <a:ext cx="1515004" cy="19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77" y="1743695"/>
            <a:ext cx="5630205" cy="444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66" y="4245528"/>
            <a:ext cx="245715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564573" y="37486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身份卡图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" y="574032"/>
            <a:ext cx="6291006" cy="520091"/>
            <a:chOff x="-213436" y="600941"/>
            <a:chExt cx="4168520" cy="520091"/>
          </a:xfrm>
        </p:grpSpPr>
        <p:sp>
          <p:nvSpPr>
            <p:cNvPr id="3" name="文本框 9"/>
            <p:cNvSpPr txBox="1"/>
            <p:nvPr/>
          </p:nvSpPr>
          <p:spPr>
            <a:xfrm>
              <a:off x="-212394" y="600941"/>
              <a:ext cx="4167478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小区中的物联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——</a:t>
              </a:r>
              <a:r>
                <a:rPr lang="zh-CN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智能化管理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213436" y="600941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3" name="Picture 227" descr="wpsEF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20" y="1657337"/>
            <a:ext cx="6633558" cy="38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36154" y="5961030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</a:rPr>
              <a:t>小区智能化的管理所有灯光照明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573" y="574032"/>
            <a:ext cx="4143395" cy="520091"/>
            <a:chOff x="-213436" y="600941"/>
            <a:chExt cx="2745479" cy="520091"/>
          </a:xfrm>
        </p:grpSpPr>
        <p:sp>
          <p:nvSpPr>
            <p:cNvPr id="4" name="文本框 9"/>
            <p:cNvSpPr txBox="1"/>
            <p:nvPr/>
          </p:nvSpPr>
          <p:spPr>
            <a:xfrm>
              <a:off x="-212394" y="600941"/>
              <a:ext cx="274443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图书馆中的物联网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-213436" y="600941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47" name="Picture 81" descr="wpsEF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10" y="1522413"/>
            <a:ext cx="2768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2" descr="wpsEF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3" y="1440657"/>
            <a:ext cx="276943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3" descr="wpsEF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81" y="4061587"/>
            <a:ext cx="268554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0" descr="wpsEF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4" y="3990149"/>
            <a:ext cx="278004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571449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认识物联网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0502" y="587119"/>
            <a:ext cx="3078638" cy="520091"/>
            <a:chOff x="-12700" y="587118"/>
            <a:chExt cx="3176383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623295" y="600941"/>
              <a:ext cx="2540388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联网的意义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555921" y="2294067"/>
            <a:ext cx="73741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</a:rPr>
              <a:t>物</a:t>
            </a:r>
            <a:r>
              <a:rPr lang="zh-CN" altLang="en-US" sz="2400" b="1" dirty="0">
                <a:solidFill>
                  <a:schemeClr val="bg1"/>
                </a:solidFill>
              </a:rPr>
              <a:t>联网是通过射频设备、传感设备、卫星定位系统、激光扫描器等设备，按照约定的协议，把任何物进行互联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；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</a:rPr>
              <a:t>物</a:t>
            </a:r>
            <a:r>
              <a:rPr lang="zh-CN" altLang="en-US" sz="2400" b="1" dirty="0">
                <a:solidFill>
                  <a:schemeClr val="bg1"/>
                </a:solidFill>
              </a:rPr>
              <a:t>联网的基础仍是互联网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；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</a:rPr>
              <a:t>物</a:t>
            </a:r>
            <a:r>
              <a:rPr lang="zh-CN" altLang="en-US" sz="2400" b="1" dirty="0">
                <a:solidFill>
                  <a:schemeClr val="bg1"/>
                </a:solidFill>
              </a:rPr>
              <a:t>联网的上层应用应该有统一的、开放的接口标准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；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bg1"/>
                </a:solidFill>
              </a:rPr>
              <a:t>物</a:t>
            </a:r>
            <a:r>
              <a:rPr lang="zh-CN" altLang="en-US" sz="2400" b="1" dirty="0">
                <a:solidFill>
                  <a:schemeClr val="bg1"/>
                </a:solidFill>
              </a:rPr>
              <a:t>联网的上层应用独立于硬件系统。</a:t>
            </a:r>
          </a:p>
        </p:txBody>
      </p:sp>
    </p:spTree>
    <p:extLst>
      <p:ext uri="{BB962C8B-B14F-4D97-AF65-F5344CB8AC3E}">
        <p14:creationId xmlns:p14="http://schemas.microsoft.com/office/powerpoint/2010/main" val="31280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200" y="1961763"/>
            <a:ext cx="45402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物联网的英文名称为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The Internet of Things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，简称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IoT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，即物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-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物相联的互联网。在政府工作报告中这样定义物联网：物联网是通过信息传感设备，按照约定的协议，把任何物品与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互联网连接起来，进行信息交换和通讯，以实现智能化的识别、定位、监控和管理的一种网络，在互联网基础上的延伸和扩展的网络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pic>
        <p:nvPicPr>
          <p:cNvPr id="4100" name="Picture 65" descr="wpsEE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66" y="2331096"/>
            <a:ext cx="3871727" cy="28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6008" y="-263098"/>
            <a:ext cx="2696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-10502" y="587119"/>
            <a:ext cx="3078638" cy="520091"/>
            <a:chOff x="-12700" y="587118"/>
            <a:chExt cx="3176383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623295" y="600941"/>
              <a:ext cx="2540388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联网的意义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86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501" y="587119"/>
            <a:ext cx="3970105" cy="520091"/>
            <a:chOff x="-12700" y="587118"/>
            <a:chExt cx="4096154" cy="520091"/>
          </a:xfrm>
        </p:grpSpPr>
        <p:sp>
          <p:nvSpPr>
            <p:cNvPr id="4" name="文本框 14"/>
            <p:cNvSpPr txBox="1"/>
            <p:nvPr/>
          </p:nvSpPr>
          <p:spPr>
            <a:xfrm>
              <a:off x="199896" y="600941"/>
              <a:ext cx="3883558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专家口中的物联网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837027" y="2135043"/>
            <a:ext cx="65304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流传甚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的物联网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众多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中下面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这种是专家们最认可的一种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是）物理对象与信息网络天衣无缝地结合为一体的世界。在物联网中，物理对象可以积极参与到业务流程中来。（人们）可通过互联网与这些‘智能对象’进行互动，询问和改变它们的状态或者任何与其有关的信息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1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0501" y="587119"/>
            <a:ext cx="2807188" cy="520091"/>
            <a:chOff x="-12700" y="587118"/>
            <a:chExt cx="3395150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404528" y="600941"/>
              <a:ext cx="2977922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联网的特性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736702" y="2250421"/>
            <a:ext cx="4424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）全面有效的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感知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2 ) 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广泛的互联互通，可靠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传输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）深入的智能分析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）个性化的体验</a:t>
            </a:r>
          </a:p>
          <a:p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12" y="1540591"/>
            <a:ext cx="4547238" cy="44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9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-258636" y="587119"/>
            <a:ext cx="4184684" cy="520091"/>
            <a:chOff x="-312808" y="587118"/>
            <a:chExt cx="5061161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-312808" y="600941"/>
              <a:ext cx="506116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物联网的体系结构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10" descr="wpsEE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" y="1669775"/>
            <a:ext cx="4988267" cy="42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04" y="1449231"/>
            <a:ext cx="3507607" cy="465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/>
          <p:cNvSpPr/>
          <p:nvPr/>
        </p:nvSpPr>
        <p:spPr>
          <a:xfrm>
            <a:off x="-7563" y="3576918"/>
            <a:ext cx="10088188" cy="3281082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946203" y="4649027"/>
            <a:ext cx="456526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年奥巴马与工商业领袖举行的第一次“圆桌会议”，其中仅有的的两名代表之一彭明盛提出了（                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769" y="60448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以下事件你知道吗？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14" y="2123414"/>
            <a:ext cx="1772428" cy="21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6944" y="56092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智慧地球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9" y="2124064"/>
            <a:ext cx="3257130" cy="21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81" y="1488126"/>
            <a:ext cx="3516375" cy="279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35"/>
          <p:cNvSpPr txBox="1"/>
          <p:nvPr/>
        </p:nvSpPr>
        <p:spPr>
          <a:xfrm>
            <a:off x="5955237" y="4663934"/>
            <a:ext cx="388433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年国务院总理温家宝在无锡的（                ）讲话将我国物联网的研究和应用开发推向了高潮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706" y="5147625"/>
            <a:ext cx="124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感知中国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" grpId="0"/>
      <p:bldP spid="2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00" y="587119"/>
            <a:ext cx="2784744" cy="520091"/>
            <a:chOff x="-12700" y="587118"/>
            <a:chExt cx="3368005" cy="520091"/>
          </a:xfrm>
        </p:grpSpPr>
        <p:sp>
          <p:nvSpPr>
            <p:cNvPr id="3" name="文本框 71"/>
            <p:cNvSpPr txBox="1"/>
            <p:nvPr/>
          </p:nvSpPr>
          <p:spPr>
            <a:xfrm>
              <a:off x="431670" y="600941"/>
              <a:ext cx="292363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感知互动层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46" name="Picture 211" descr="wpsE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79" y="3988904"/>
            <a:ext cx="7042741" cy="23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57308" y="1485685"/>
            <a:ext cx="7034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感知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层是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物联网的最底层。通过传感器、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智能卡、条形码、人机接口等多种信息感知设备，识别和获取物理世界中发生的各类物理事件和数据信息，例如各种表征物体特征的物理量、标识、音视频多媒体数据等。同时将采集到的数据在局部范围内进行协同处理，以提高信息的精度，降低信息冗余度，并通过网关接入广域承载网络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47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2" descr="wpsEE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36" y="3498436"/>
            <a:ext cx="7267072" cy="286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10500" y="587119"/>
            <a:ext cx="2784745" cy="520091"/>
            <a:chOff x="-12700" y="587118"/>
            <a:chExt cx="3368006" cy="520091"/>
          </a:xfrm>
        </p:grpSpPr>
        <p:sp>
          <p:nvSpPr>
            <p:cNvPr id="4" name="文本框 71"/>
            <p:cNvSpPr txBox="1"/>
            <p:nvPr/>
          </p:nvSpPr>
          <p:spPr>
            <a:xfrm>
              <a:off x="431672" y="600941"/>
              <a:ext cx="2923634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网络传输层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82078" y="1523999"/>
            <a:ext cx="797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层是物联网的神经中枢和大脑，用于将感知层获取的信息进行传递和处理，包括通信网与互联网的融合网络、网络管理中心、信息中心和智能处理中心等，网络层所需要的关键技术包括长距离有线和无线通信技术、网络技术等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452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3" descr="wpsEE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35" y="3928231"/>
            <a:ext cx="6845743" cy="24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10500" y="587119"/>
            <a:ext cx="2784745" cy="520091"/>
            <a:chOff x="-12700" y="587118"/>
            <a:chExt cx="3368006" cy="520091"/>
          </a:xfrm>
        </p:grpSpPr>
        <p:sp>
          <p:nvSpPr>
            <p:cNvPr id="4" name="文本框 71"/>
            <p:cNvSpPr txBox="1"/>
            <p:nvPr/>
          </p:nvSpPr>
          <p:spPr>
            <a:xfrm>
              <a:off x="431672" y="600941"/>
              <a:ext cx="2923634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应用服务层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1657278" y="1868702"/>
            <a:ext cx="7242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应用层利用经过分析处理的感知数据，为用户提供丰富的特定服务。物联网的应用可分为监控型（物流监控、污染监控）、查询型（智能检索、远程抄表）、控制型（智能交通、智能家居、路灯控制）和扫描型（手机钱包、高速公路不停车收费）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7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58636" y="587119"/>
            <a:ext cx="4444742" cy="520091"/>
            <a:chOff x="-312808" y="587118"/>
            <a:chExt cx="4412595" cy="520091"/>
          </a:xfrm>
        </p:grpSpPr>
        <p:sp>
          <p:nvSpPr>
            <p:cNvPr id="3" name="文本框 71"/>
            <p:cNvSpPr txBox="1"/>
            <p:nvPr/>
          </p:nvSpPr>
          <p:spPr>
            <a:xfrm>
              <a:off x="-312808" y="600941"/>
              <a:ext cx="441259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物联网的体系结构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76" y="1341217"/>
            <a:ext cx="6172171" cy="441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5362512" y="1780541"/>
            <a:ext cx="603663" cy="746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06944" y="1815553"/>
            <a:ext cx="1216681" cy="676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932709" y="3038168"/>
            <a:ext cx="4264581" cy="21590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75431" y="1549708"/>
            <a:ext cx="173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感知互动层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5098" y="1389559"/>
            <a:ext cx="191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网络服务层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41339" y="3430178"/>
            <a:ext cx="154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应用传输层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979" y="607720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你赞成这样的说法吗？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3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02" y="587119"/>
            <a:ext cx="3078638" cy="520091"/>
            <a:chOff x="-12700" y="587118"/>
            <a:chExt cx="3176383" cy="520091"/>
          </a:xfrm>
        </p:grpSpPr>
        <p:sp>
          <p:nvSpPr>
            <p:cNvPr id="3" name="文本框 14"/>
            <p:cNvSpPr txBox="1"/>
            <p:nvPr/>
          </p:nvSpPr>
          <p:spPr>
            <a:xfrm>
              <a:off x="623295" y="600941"/>
              <a:ext cx="2540388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联网的发展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15" descr="wpsEE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19" y="1233083"/>
            <a:ext cx="7515270" cy="510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571449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展望物联网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864" y="587119"/>
            <a:ext cx="2191633" cy="520091"/>
            <a:chOff x="-12700" y="587118"/>
            <a:chExt cx="2650668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1149007" y="600941"/>
              <a:ext cx="148896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谈一谈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05445" y="2562652"/>
            <a:ext cx="5040313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发展速度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，它被称之为继计算机、互联网之后的信息化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第三次浪潮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最终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联网会突破行业的束缚，真正具备每个物之间的互联对话能力，比如智能电表能够跟电冰箱对话，进行节能控制；电视能跟电灯对话，根据节目进行亮度调节；电源能跟汽车对话，汽车没电自动去充电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72" descr="wpsE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62" y="1913139"/>
            <a:ext cx="3843669" cy="30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5152" y="5645428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设想：你认为未来的物联网世界是怎样的？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2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2" y="2154583"/>
            <a:ext cx="408737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-1065326" y="587119"/>
            <a:ext cx="5277086" cy="520091"/>
            <a:chOff x="-1297692" y="587118"/>
            <a:chExt cx="6382365" cy="520091"/>
          </a:xfrm>
        </p:grpSpPr>
        <p:sp>
          <p:nvSpPr>
            <p:cNvPr id="7" name="文本框 9"/>
            <p:cNvSpPr txBox="1"/>
            <p:nvPr/>
          </p:nvSpPr>
          <p:spPr>
            <a:xfrm>
              <a:off x="-1297692" y="600941"/>
              <a:ext cx="638236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          未来物联网发展趋势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540435" y="5505007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万亿传感器”的普及进程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69" y="2154584"/>
            <a:ext cx="4085839" cy="295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745356" y="5544655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市场预测价值</a:t>
            </a:r>
          </a:p>
        </p:txBody>
      </p:sp>
    </p:spTree>
    <p:extLst>
      <p:ext uri="{BB962C8B-B14F-4D97-AF65-F5344CB8AC3E}">
        <p14:creationId xmlns:p14="http://schemas.microsoft.com/office/powerpoint/2010/main" val="2267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7" y="1775272"/>
            <a:ext cx="4709544" cy="42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497622" y="2201450"/>
            <a:ext cx="29694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        从</a:t>
            </a:r>
            <a:r>
              <a:rPr lang="zh-CN" altLang="en-US" sz="2000" b="1" dirty="0">
                <a:solidFill>
                  <a:schemeClr val="bg1"/>
                </a:solidFill>
              </a:rPr>
              <a:t>物联网概念的提出到目前已经走过了十多年的时间了，在这期间数字地球、智慧地球、</a:t>
            </a:r>
            <a:r>
              <a:rPr lang="en-US" altLang="zh-CN" sz="2000" b="1" dirty="0">
                <a:solidFill>
                  <a:schemeClr val="bg1"/>
                </a:solidFill>
              </a:rPr>
              <a:t>E-</a:t>
            </a:r>
            <a:r>
              <a:rPr lang="zh-CN" altLang="en-US" sz="2000" b="1" dirty="0">
                <a:solidFill>
                  <a:schemeClr val="bg1"/>
                </a:solidFill>
              </a:rPr>
              <a:t>社会、</a:t>
            </a:r>
            <a:r>
              <a:rPr lang="en-US" altLang="zh-CN" sz="2000" b="1" dirty="0">
                <a:solidFill>
                  <a:schemeClr val="bg1"/>
                </a:solidFill>
              </a:rPr>
              <a:t>U-</a:t>
            </a:r>
            <a:r>
              <a:rPr lang="zh-CN" altLang="en-US" sz="2000" b="1" dirty="0">
                <a:solidFill>
                  <a:schemeClr val="bg1"/>
                </a:solidFill>
              </a:rPr>
              <a:t>社会、感知中国、无线传感、无线通信、射频识别、云计算机、</a:t>
            </a:r>
            <a:r>
              <a:rPr lang="en-US" altLang="zh-CN" sz="2000" b="1" dirty="0">
                <a:solidFill>
                  <a:schemeClr val="bg1"/>
                </a:solidFill>
              </a:rPr>
              <a:t>3C</a:t>
            </a:r>
            <a:r>
              <a:rPr lang="zh-CN" altLang="en-US" sz="2000" b="1" dirty="0">
                <a:solidFill>
                  <a:schemeClr val="bg1"/>
                </a:solidFill>
              </a:rPr>
              <a:t>协同、三网融合、嵌入式系统、智能技术等先进理念、科技创新不断涌现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，当</a:t>
            </a:r>
            <a:r>
              <a:rPr lang="zh-CN" altLang="en-US" sz="2000" b="1" dirty="0">
                <a:solidFill>
                  <a:schemeClr val="bg1"/>
                </a:solidFill>
              </a:rPr>
              <a:t>人们回首思考时，发现这一切其实就是物联网，物联网囊括了上述所有思想和技术。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1065326" y="587119"/>
            <a:ext cx="5277086" cy="520091"/>
            <a:chOff x="-1297692" y="587118"/>
            <a:chExt cx="6382365" cy="520091"/>
          </a:xfrm>
        </p:grpSpPr>
        <p:sp>
          <p:nvSpPr>
            <p:cNvPr id="5" name="文本框 9"/>
            <p:cNvSpPr txBox="1"/>
            <p:nvPr/>
          </p:nvSpPr>
          <p:spPr>
            <a:xfrm>
              <a:off x="-1297692" y="600941"/>
              <a:ext cx="638236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          未来物联网发展趋势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95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1" y="499629"/>
            <a:ext cx="3736491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本章小结</a:t>
            </a:r>
            <a:endParaRPr kumimoji="0" lang="en-US" sz="6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352973" y="2402308"/>
            <a:ext cx="5166406" cy="285616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、什么是物联网</a:t>
            </a:r>
            <a:endParaRPr lang="en-US" altLang="zh-CN" sz="3200" spc="90" dirty="0" smtClean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200" spc="90" dirty="0" smtClean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zh-CN" alt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、物联网有哪些应用</a:t>
            </a:r>
            <a:endParaRPr kumimoji="0" lang="en-US" altLang="zh-CN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、未来的物联网是怎样的？</a:t>
            </a:r>
            <a:endParaRPr kumimoji="0" lang="en-US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5219" y="66016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智慧地球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723174" y="2089308"/>
            <a:ext cx="43171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智慧地球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也称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智能地球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，就是把感应器嵌入和装备到电网、铁路、桥梁、隧道、公路、建筑、供水系统、大坝、汽油管道等各种物理实体中，并且被普遍连接，形成所谓“物联网”</a:t>
            </a:r>
          </a:p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然后将“物联网”与现有的互联网整合起来，实现人类社会与物理系统的融合。简单来说“智慧地球”就是物联网和互联网的结合，就是传感网在基础设施和服务领域的广泛应用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67" descr="wpsE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04" y="2011920"/>
            <a:ext cx="4313131" cy="394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27465" y="2606358"/>
            <a:ext cx="57853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dirty="0">
                <a:ln w="11430"/>
                <a:solidFill>
                  <a:srgbClr val="F472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ＴＨＡＮＫＳ</a:t>
            </a:r>
            <a:endParaRPr lang="zh-CN" altLang="en-US" sz="7200" b="1" cap="none" spc="0" dirty="0">
              <a:ln w="11430"/>
              <a:solidFill>
                <a:srgbClr val="F472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8090" y="48788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感知中国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16" descr="wpsEE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72" y="1821958"/>
            <a:ext cx="4989293" cy="392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90304" y="1821958"/>
            <a:ext cx="3352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月，国务院总理温家宝在考察无锡传感信息中心时提出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计算机和物联网产业大规模发展时，人们因为没有掌握核心技术而走过一些弯路，在传感网发展中，要早一点谋划未来，早一点攻破核心技术，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尽快建立中国的传感信息中心，或者叫“感知中国”中心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5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571449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感受物联网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8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>
            <a:spLocks/>
          </p:cNvSpPr>
          <p:nvPr/>
        </p:nvSpPr>
        <p:spPr>
          <a:xfrm>
            <a:off x="2003156" y="1600391"/>
            <a:ext cx="686086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4417261" y="1600391"/>
            <a:ext cx="686086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6813985" y="1600391"/>
            <a:ext cx="686086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7" name="Text Placeholder 3"/>
          <p:cNvSpPr txBox="1">
            <a:spLocks/>
          </p:cNvSpPr>
          <p:nvPr/>
        </p:nvSpPr>
        <p:spPr>
          <a:xfrm>
            <a:off x="2003156" y="3836408"/>
            <a:ext cx="686086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4405608" y="3836408"/>
            <a:ext cx="686086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Text Placeholder 3"/>
          <p:cNvSpPr txBox="1">
            <a:spLocks/>
          </p:cNvSpPr>
          <p:nvPr/>
        </p:nvSpPr>
        <p:spPr>
          <a:xfrm>
            <a:off x="6851061" y="3836408"/>
            <a:ext cx="686086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0" y="587119"/>
            <a:ext cx="3875715" cy="520091"/>
            <a:chOff x="-12700" y="587118"/>
            <a:chExt cx="4687479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252014" y="600941"/>
              <a:ext cx="4422765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寻找物联网的应用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2009129" y="2293862"/>
            <a:ext cx="137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智能家居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480006" y="2293862"/>
            <a:ext cx="137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890772" y="2293862"/>
            <a:ext cx="137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智能医疗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009129" y="4497108"/>
            <a:ext cx="137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智能校园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480006" y="4497108"/>
            <a:ext cx="137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智慧社区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890772" y="4497108"/>
            <a:ext cx="137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智慧图书馆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89" descr="wpsEF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35" y="2339056"/>
            <a:ext cx="1798775" cy="15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28" descr="wpsEF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8" y="4575073"/>
            <a:ext cx="1770708" cy="13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1" descr="wpsEF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96" y="4567581"/>
            <a:ext cx="1663443" cy="13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47" y="2339055"/>
            <a:ext cx="1870989" cy="15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hua168.com/uploadfile/2016/0719/2016071910553181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79" y="2339055"/>
            <a:ext cx="1911166" cy="15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BDAAgGBgcGBQgHBwcJCQgKDBQNDAsLDBkSEw8UHRofHh0aHBwgJC4nICIsIxwcKDcpLDAxNDQ0Hyc5PTgyPC4zNDL/2wBDAQkJCQwLDBgNDRgyIRwhMjIyMjIyMjIyMjIyMjIyMjIyMjIyMjIyMjIyMjIyMjIyMjIyMjIyMjIyMjIyMjIyMjL/wAARCADcASUDASIAAhEBAxEB/8QAHAAAAQUBAQEAAAAAAAAAAAAABQACAwQGAQcI/8QARxAAAgEDAwEFBQQHBAkEAwEAAQIDAAQRBRIhMQYTQVFhFCJxgZEyobHBFSNCUmJy0SQz4fAHNENEY3OCkvElU6KyFoOzo//EABoBAAMBAQEBAAAAAAAAAAAAAAECAwAEBQb/xAAyEQACAgEDBAADBwIHAAAAAAAAAQIRAxIhMQQTQVEUMpEFIkJhcYGhweEjJDNDsdHw/9oADAMBAAIRAxEAPwDIlJYyCyn41ftLuUo4Xk46YqzawxtE64I4yM1E0EkEy7YsKfEHNfQbHlkXtsgwAQDnxFPXVpkAHHHpUx02N5FGHw+feXkA1RuLGe2k2uuR4Ecg1qRiYak5b3ulSy3xdME5564oc0bI21lIPkaQFNpBY95N8hYDANSRbyDsznwGOtRCprcjv03EgZ5xTUYawYMVcEMOoI6UlYr0rerpen67ZKY2Uy7ftcB8+frQa/7HXdrBvhczMDyu3B+VIskeGGjNkknJpwJBBqe5sLizYCaJ1JHiuKr1QUczFutNroGantY4ZJgszMqHxHhWMV67ijbaHGxzbX0MkZ5yeCPjQmWFoZGRhyD4dKyaYSKlUiqGwOnxpSxGN9pBBx4iiAixSxTsUsVqMNxXCKfilt++tRhmKci81KIl2Ek4YdKYMg8VgkgHPApxHpXEBJ6ip1TPicUDEaqW8gPGraTQwqM+8fKoWGBgHHwFMEOeQwJ8q1GLYmkJBWPG7kDzpzQzyrkw7QT13VPaFUQbxk+fXFFbWxt8ieR1K9Qviam3QUVrWwtRCDLHI7jnIbFPk7p/sRlAPDdmrt7DGybYtq55GDz9Krx2pRcBCSfFuKS/ISl3UatnJNK9zHp80o4wh2jzJq2bdlb3hinPAzptAG3cMjzFQ6lasbSAwUhaz7MQP7rSuRuHkPSs1eT96h8Tu5Ao5r9x3N6turHaikbG9az0pLHuokAIYDj1r5nqHeTT62HiWY7mRV90nB58sUqqkPbsYhk4PPI60qnsthixDdyxjaDx61dfUMoAp69QRQ0CpoLdp5AikAkE5NfbNIgFre7LFcgqB5Cj9m1tIP1uD8fCsotrdwNuTBx5NUzzXAwzIwOOTilcU+A2bO90Ozv7MBVQPjh061ir7RbqzmK92WUeIq5a63c27LtfgdQelaC112CfatwiE9KVKUfzNszIR6ZPKNqowlz9gjr8KryQyQyGOVGRx1BGK9Ej7lW76Hbsz4jmq17pEOqyB3kxMBjkY+HxorJvuHSYq1uJrWdZIXKODkEGvWNC7Q6bqUEayELchRuU9c153caFLbT7HOEzy2KmhtXsmWeFzkD9mtkhHIjJtHp2o2VlcwMxjVjjjzryXUNOMWoPHFt27j08KPRdqZ4RhxuHiDVK5mtr52ni9yRvE+FLihKHJpNMoW9rbCKT2jhh9kg8U1rQGEyIYzz4cE0nikKkM64+NRRhUkxIcjw2mr0LZEhMbj3io8x4VcAMv2iD4nwBpzW0NxxC2HAyNx61WKGPqSpx0NGrMMa0YMQvIHSnywloEk/aC+96eVPS7eNcAA+tPdty792N3hijuYH+FcxVl1TbgLhvPNMU7CCvWiAhxXQOKtd4WGCvPrVh7VRAJEA3EcgHihYQeTkV2KB5nCRrlj0AqRYdysw6Cth2b0J3i9pEBD59xnHK+tLOairClbKOndjNQvrVWwkEm47hIeceFcvOx2tWPJgWRf342yK9DtrOZEXewMg6+VFLZVcbJo/jnoa4pdTJOyqxo8cHZ/V5FLexSHAyeOfpVRrS4imETQsHJwARiveDHCo4C4rOaxoMU677dUyuSQx/OtDq7e6M8fo85s7a+EwRLddxOOVzWygtNQWNPaYLd1/hXGKow2wgnKsCmOoVsiriXVxE2xgdvxqk5N8CpUWJLK0brGFPmOtVpLAA/qyc+JNXord5o+8EgAPjTxIYmCEh/XFSuhqBKaQ2/Lvkn1qZ9LVI3ZmBAwT6Y5okwVuVABqC5VvZZRnnYfwpZSbQGjyrXWEmqSXAlDAgsDnJIz91Z5G33BZMkbhwCefnWm1+wK3aSFyIxGiu23HUdPjWfW2kbUBHCSpRgSOhUDxr5qcX3Wn7CuC2UaeaZyyZL88E+ApUc7OQ3U2mvKIUkDzMQ8km0t05xSrrj0kpLV7BqoDbFXluBUunyCS/CjO0KelDpJWkPJ+VXNKGL1f5Wr6GU2wKNBsjyY/PFOQOeFAJ8+lMJqzH9paCbABfZZh+xn4GksUinxVh4dKv7vU1WnOZR8K6IT1OhHGi5ZXE8KbC4aNuqk+NFrXV41fZJynx+z8KzOD510A07xpgs2ftSXUpjZkaM/ZYmh17bLAkj20xZgeUz94NAQ7gYDGnrcSqPtGlWKuDahksrSD3gQai586lZi45FN21VIA0FgMZOPKlyadiu4o0YajMjhlOCKfJKZR73J865tpYo0YaBxT1z51zFd5FajHSy7cbPe8TSChkJJx5YrnOa5ihRrHDavDc8+FXVlg+2mVJHvBufvqjiuig4msNWA71SYrdZFUhWU+OfGt7pV08ESRFMLjkZ6V5vpt6bZmQttVvEVrNN1WCRdzb/ia5c8GysJG+hljkTGAredPa3JXIb6UMtbmKaJSrDpVj2wRnBb3a81waexdM5OskfQk0Mupp2jKx5BJxk1bn1WHG1GBbzoXNqMYlKllLeOKrCL9CtorQ6cyks772P7RqRxGmeQfLJqKS6kdtquADXYrFpnOWG/qDmrb+Rf0OqHU8NgdalVsH3mzUZjkRyp6jrT/ZmYZYZHpQ2MOM6g4DZNRzyYtpHlDCIgruA8fKq8kSwgkkj49BQHUtcNxdJZ2Sd4iOE+3hQ3JJ+PH3V5/XdWsCUY8v+ENGN8g3tIZZrWEFgxaeNFPQFcdPjQ9LGF9dvEkK/q4GYgHGMVf1sXU9za2s8PdTLPG7DPC8HaQfHjP0ofd3Xd395cTH7MbIC4x6dPEGvJjkbalyK1WwNsri6eyiMFwkMeOEYc9etKk721jBbQSRPI4iBLbTzkmlXT8Tp23+oKZTMKg5q1poHto2kj3TTDZXJDExkbRkg9as6fZ3MVyrvC6rtPJr3dcfZgiQfMfSrETFmAC5+BqIKSCfAdTUNzqRtrlEhAKr1z4mo9R1cMHzcgHmJwOVPlUEsThssjDA8RVVNXlWYbskliOeMDFObVmYxZJZSPeXr5Zrnx/a0YyVxBKLaLCRFgTg4HjTdlRy349oWCEfq1JJPnir1u8c43KNoDeB5auzF9q455JRfHgm4NIrbaW2rUyqxDqDtYZzik9u8aozKQsi7lPgRXp48kZxUl5FK22ltqbZS21QBDtpbam2VzbWMR7a7tqTbS21jEW2ltqXbS21jEW2ltqbbXMeorGI9tLbT+PMUuP8ilc4rlhSfoYBUsc0kYIRyAetN+RpZ9Km82PyxlCfovWurXdtKrLM20dVHQ0Qu+1Mz2bkgoVGc560ALegqtPbtcbgZCFYYKhc8fOuTqcsHH7nJWEJ3uXbDX7iVu5zI0gUM0hPGfGrL30ztuZssf2vGgdvpy2rlo5phnnG4Yq+J3U5DgH5VDpMrxwccu4+TG29grDcToAxZl8mNXbXWp0f+8dvAms811NIuDMxHkDxXba2urxmFpb3E5U4YRIz4PrjpVpdTCt0BYZezbRasZ1ZXIVl8SeasxdoIII9sksQ+LisJcaVqNtt9osLmLcMjvIyuR86qmGUf7Ij5ioPNB8IosTNN2k7QRSsq2jd4O7b+7bI3Hz/ACoHoy3j3TSR2veRQr3jIgyFBOCzZ8utVO7kHVcD41pOxupQaPc6hfXIcwx267yi5IBkUZx49a87N0mPK3Nvkol4KD6s0qRySosiW0+Xlxy5x/j99Z7WYpJVe5Db45JCMDqMngYr1HUOzWl6xYS3+gzxRLMGeRYcCOQnqf4X/wA4rzbVYpYYY4QkqoqgMGGGZiedo8sDrXnPD2tn+xKcaZQ1uxuYL5VdkLGNT9rp6UqlvZA8kbNIHJjHI8PQ0qk27EI5dSmeRpEcMccHy/zip4r2W5lSNWYFn+1joKziSHCEZLeIPiM/41btb6VJmmxwm7jw8vzp9wtbGluL+FYQ7IwOMqucAnzNB9QuDLI8q4P6vn1PQ/Ou6jMRMFyWQ4znjjFDbwhFxjHUnnqCP8a05SnJt+wJD0lbvCsvK/a+NSQzh12oFBOFBqlgmORs7mVSWx4HA6VNZRLeQGCJwJxyFPiMcY+tbS2xgn7LJ3Mc5VkMhaN19R/4q8bkRzbAhV2yS3PI8fvqOznNzKkOwx9yCJogeA2MA/M1yWBDArSYXO5efE8/Oul46WwNJz9ItbhUBOFbA+GP8mtZpr/pHRysylokUOGX7UZ6Ej06cetYNYHkvZlBHuR9M8dB41rdM1N9Ns5LXuI2R4cOzkocZB4PQngeFN008kZWnsimKClKgn+jbZ/djnRj4b/1bffx99E4OyEd5aCSC4eKYDDRzDgt4YI8KEWerWDzKzxvheSjrvU/EjnHyo7azaVON9td+zv+5BNjOf4WxXoQ6rLHiRWXTx8oCXPZzVLU+/Zuy/vRe+PuqhJZzRMVkidWHUEc1v47q/g/u7yGcHjbOpjY/OnXV7BdwD9LaY4U9JQMgZ9RyK64faUl88Tnl0qfys857o0tlaRtLtWnYRs0sJ+y8Zyyj+Jep+VXJOykMtp3trc7j69CfL0NdsOtxTWzOeWCceUYyRcLn1qJCJbgQIcynopbBP1opqdotmBE7YlyMqPz8ulU9RupNEttPvIUQm6tiDuTcPclbw+lcfW9QovUnsVxJKLbQSh7I6/cKGi0qYqeQxZAD9WqleaTf2Fw8FxbBJEOGXvFOPpWetda1W71ET2969qwUBjZ5iHiei4H161a1rtHfabqNvLeO14bmFZc3GWB4xyQQfA+Neaupco6/B0x0tWXCkoyuz3wCdufIZqfThpl1sW91UWDsMgSWzOMfFT+VS9mrxe0Gq6dP7HHaLcS933MZYqOq5G4k89eTVWzuNGEqWd9d29lcKNpMtu75x45UH76pLKtt6sKo0V72a0uDTVvLTtFb3m5wpWJVGOD/ETQNrHnCSO58lXn7hTdVi0i1ePu9a064R1DLJGuMEk8cnOeKdY9s7/SCqW/aSZ0HRHXvF+hB8jQ115C6K5tnYyRruV1RyMjkFVJ6fKiGj6pY2wVdS7ORXaj/aCRkY/LJB+gqbRJzr2vw3LSJKb7vWLqMKxZG5A8Oap3upaCtvaNCuoRMybZPaCoG4YHBHhRySS5Mgvf3mgajeRJplgtmGQApOFjAbx94nFK77K6jbWYvDBbiAkAMsyt1/lzWKvda0qKfaYpXbaGBLcEHoQc9KpHtRGsZFpFcRDdyveEAkemcVLXHwzak+TS3MDxMA4Az0waSe1ade+0Wl29tIyRuChKnlAfA1Da6tPq9jFJcW1vFsyAYowpb+bHB6Uu1GqtpNxpsaQwv32nQy5ckN4rx/21WUloTYFzsFZu1t5qk0EeqzCZYgVMsMQDkfM4P3VcurTRZ4YG07Uri4nkJDQtEFcf9IH9axVhrV3qF0sHdRRtgEj8cUZ1K2tLbuGgnuHmmk2glxlTjyHl5iubJmhjrncdOye80+W1H62G5TIyDIhXI+Yp+nxd7pmtx9C1oo+H61Kp3+oau4sopr2W4hyYz3nJA4OM9fGr2nbxY6ttOD7PH9O+TNdUJXFoV8nNKubnQ9J1K4snYS7oAcjdvBYggj4Vfv5rXtDo+iWk0Xsc3fmISZyVUEZwf+ocGobRQdL1MekJ/wDmaq3sCtpNkxXOJZgB/wBlTnC1Qs90DL7RvYbhrYmdmjLKzMo97DEAjyBABpUT1tVGrT7ZmPvHOD0OelKvDd2cz5MJptm87CN3VXwWKkcnB6/+K5CJLK/MMgUxtklWPk3mPHxraywFbkRiwizBjJT3zzzzgeXlUd7povEaedBBiNhggKo5HhnOeM/Gu/trwdDhsDp4oTNwBJEqgjnGDhuPwrO3rFrspxlVdRx1IxWqt9KKpMJGyndho8Dk854yMdPjQyfQ55tQBgdHOWK5bz889PhSTi/CJ6GmCpVcNOF/b3DaPDgVbghNtuvo3QKssS7SuCCVPI+lHYNFntLpEmEbQupcHfgqcjOfD4U3UNLdo722Tu1Le8m3nGAT18fjRjBh0uinpE4utQu7oo2wOqlx4jHA+4846mr0sSz2UbFiSHYgenIyfxoZohlg0O+csA3uEHbyAFP30ZicLatEqhu8IKIOC3gcD6/SuqO6SbMotvgGaNFCdSDSsx3qp48Vzz+FbSe10i5ls/Z7x0YzESCZVOFOeRjkkccVl9Pjgs9XgFwHCKgXYOCR73j4da0Ey6PPcWRhmmjPencJCrcHyxjJz50cC0wHgtx11oscF2iw3FvOhJRymQecMuQccfHinCzgtkDpAZPcJfeAy8eAPh1qteqllfKkV0CoLITgqVPBFMlN1FKI42BjuAzK2MjoN3lg4x/kVSTstG0W44tRlnjaKWS371d23ccN5Y8MYxU0up6jG/dXIjlXcCWJwMnxJH9KH2N7I8D945VSp24GcYzkVctit3YSGTCyKBgH7TcDpSeB73GfpiyeMrIjxyCTJkyGHI6DofAmh+papIVZINREsT4URAtuz8x/kirssGjPI/eTTwkQDOUDZcfTg/Og+kWAmnju2KCBAS6HOWAGfDpz41zdRk7MbbI5HqqKBNreyXOqwK+QcHIOecA461oe20Tr2D7OXMRKyd7cRZC56ncPwNKa+0ye4JtUU3E7AuQASgHRM+nPHFGdf0ufVv8AR9oNrAOWuJsnOMcNzSYcmvpXJ+xO3ScUeY6Sw/SayO0uQG3lsAZx9aI9pr6C9OlPEuzuLP2eV5FHJ7wnK/I45/xqtb9mby1cXUspVA7LDE5wZR03gc4HXxoj2g7M+y2WiXUj+0C9idu6VOgDqMHOfPrxVYuL6d7+QaXFUw72CnS51TR5UTYvteAB6MRVPWNBaw1/UiIQ/eyykZzxHvJ5PQc9PhR3sxYtYdodLgZNhW4Q7fLPP1qj2s12aLV9Rte53KLlkMrgeZwoHkM9cVHqm3jxaeNh4xTW/gzmsaVJcroncL7000ycL+5g8eR96qyaJrEcskM3fLIEGTv2oM+GT4jyXnI8eaMaMWaRLq7MvdxMzwOzMqB8c48PLPwpl9r897AsTRrGZASJGxl2459M8eRNJ1mRrO4pWFQTVs0PYOEw67o0bSiYq2DIP2uG5oNrsSwae06RCQxXkkfdlgMgrxnPwo/2JBOv6Oxzktznz2mslqttcd5d6g6uLaO6eNpS2F3HdgH0/pXo5VeLf0hXwZq7toNRtJJu8dJLdNsSs2QvPI246c4HJ5oNAWllMJDFgcsPGtRd3EU98iLlrlcgF127geSPLHqT1oNbzxwTTmS2WOVZCFQqcEZOQSTn764FJqPAsX4ZrtAdE0WBGIBy3PnzUnb5oFm7P3JkVjHpaLtz0O9/v5oFBPcvYLBbAB5shd/ip5OOD6eOeaWsCaVLRJwplgtsH9XjcpY858ep+WPCq96Tioy4DdIh0O5X9KGZFIOwk7TwPUelFI7oT6kDMw7tCp3DOFYkEAYPPz464FBtLYxSNAqsSF3KyKu4D4nkfKprbTnN3DkO2ZVlLu43EkgdP8nmoyeqaj6GT22NHfagJLmygVdo9o4J5JBAzx8qO6eoFnqvH+7p/wD2joVfaasFtp90Czym/ETD9kLszn45o1Zx7rHVBkD+zoST6Tx16sPxGJbNf/TtU/li/wDvUNwpOjWpxnE034JVuzTGnap/JF//AEqtNKRp1tb7OTJK+7/srTlRqvYzupXBfWtSDq+UupFHJ5ANKhN/cX82p3blCrGUhismNxAAyQfE4pV5ijqVsjLE9TpG3vUHfm1ggku5UHecymNAccDnk9M4HxyOKfZafeuiveqZJMHAnwMHnO0KcfPr55rL6X2gu76Nmt7hEZGBMZlydvrnjHBzjnkVoDqyWrR+0wIUbByjFsE+Qxk+pFX1JHbSKqW7w6jclhNAW4aL9hm6/XkY8vGjsFlAzJG8bsoYkMWyQcc9fA1ybuLqP2qIcbuqj3/skDdnofD0qKK5tnhjCXUgeUYIVwDGSOnx8B8K2q/AFEatlCbh59kgGTtYJwqr4kng+YNNhMc0S/o5+9ATHfTZxjqMcDPX08etVZZLK9uSt1cyGN8RxwLmNdwwOinkk+fTIAHWicVvEUESxyy490tLICy+WPA/l60dQNCAMywW9jcxwwmOWSXnHT458vHwqmZQI5nVGUqw2sp8eOaH6teXWkTXVtvYDvGaIlgfcJ8R4HB6VQ0/UHEybZSe6yCygEhj5fefnW7qS4JwT1XRtdDs9O1KWG51C4ZbgOyoN+3K4xg1oNQ7NaZby20ntUsbK5wjYbdxz4ffXmd5rMhuVcykOCAGYYz5dOnxplvrt5JeEyNPLjgzMcr8s8muP4zJHatgSyQvZG11IwIJbNsZ37U3L+yeQQfy6mg1xb3MfdRbt0AR9kgzk8fZ58fxFDX7VSLFLH35wVIZCAcg8fl8aE2GrSyXItsTE43BD8CMfME11rPtwburwaiMS22nzTXDHa2zux07wsAcKPh1NENNuvaiJ2wI5EMYYNjHp6nzPSsSzXUlvMywMql2EQzkgZwMA8jIHhVzT2vrEJ3sDW4Zcx+0IR3iMOo+OPj9aWfUfdtFqad+DY3buIp45dH3hoe6SQKRzzhhjHP4+NZi4vJdPhAw0TbAM8jbnIHXx56AH86uQ6xcghTJyrB8o5ALjwB+HjQ7XzqWoX1vfBoZIpNzbYi8hVh0DDnHP+NceXMs7UWtydLlMi0/voe0dvBJJGYwG2II9rKMePr8STXpes3nsP8Ao50uROJTLL3ZzjByfHwrzTQrHu9allufat0bZhk2bUZSDnd4f04862naO/Fz2X0nTYVczWk7TSYTdlTuxgYPIOOvnmujT/lHF+wpNSM5HrUuoX3dSyxEAe6sRyo8wOnPmcVr9RuLE6J2b70xSNDDIGHutsO8HByeM/lXm1ha3kepv3Wm3ECODyIGA6eJ8/zorc2l7FZ4Fpce+pKlEOc/LkdaywtdG4pef+hbuW5r+y1yb3tBp85bcDeYB8wGwKzfaxYH7Qai86JuW/YB84x75AX1zn08PKjvYxGs7nSjcjuxFMpkZl2gYPJ+HrQDWINRHanWbm2gnkhlu3KYAKuhfqOPGqZccu3jSXFBTW4W1Fzb9iLHEe9TfTgrgYxsTzPFee3cllb6nujKqG4dlY4J9Bhulaa8ttUuLZYHgndAzOqNu2KxGM4H+eKzUeg6rHfssVhexwMeZO75+Xp99J1GGTzSaRk9keodgXMupaJIedxBz8moD27Zo+wWpFHZP/WowSOMjZLxR/sV/YLjR5LwCARY7zdxt4PWsV2w0vVtTinjtreeVXuy+1ehXLYOM+vX1r0JRehfohUzG6bqbwr3bQbtv2RnGB8P2s+VK8uFuJTJ+sbcMbnbP4VYfs9rEERlu7KWCCIFnk25wB/hUj9ndZlaIyWvstsWAWWRl2qGIxnB5P4k1xuDu2hdKbs0WgaPLd6UVvy8ccTnuYmG0o2OXJ6n08qFXM98UaN4BNFCq75t2e6Un3VfH2FHlxWq0qaSwikW8WQSySnuwSGwoPGT8KzOo22ovcy6hZAxrcK6t3GVUqXIO8n7R8SenvelabhNJQ3oai1Hq0SafDM9tHsZSI1cBXdVOCynByAScZPTx4xUVjN7Re2xeAgiRehyAc5DYJ44FZuXvVv5ZJdrJnlgRn1wPTn4ZrRabFqNxKrpbSdx0yU2kZwODx5A+vzqCxO7S3GNvrD91pdh7zKG1QKSD5x9DV+0TGn6rwD/AGZOv/OjrNSe1Xken27rJG8N8ly0DlAAm0gtnrnIIx5etahJYo7K/jDrvmhVEGep71GP3Ka9OFuMmJ5IbFb4HVlJVrXbGSWGGA3DGOOealu0K6JBIACyyz4z/Kn9KX6SgtEmifBS4UIZA3CYYMMjy4qK+a41aysrOIYRpe7aMEZCfvfPGK483URg3jT3v6FZSU9/yMlfXFmdTu555IkFxKZolbkhD8PUGlVYrpzO/fQpKwYgFkzgeAHpSrz/AIhrlEu7L2Z20laKLFpexKTkFlHJHwNXxqt6sClrqLv4nUxyFOQOQfj4daGrZRxD3C3zFIRvjCpn4UzlvswWbjT+2BEff3YjlnwEcK233v3sE4wdvPHBx50L7T9opb+1hW3kgTJUMI1y2R6nxxx8vGs2ttM5xtxjqTwBQ689ocrHCjAK+4npn0+FWx5JN8lIzbNPo+qBUkW+twRkOjAks2eSCfHnnkjmtU+p20bwy20pt1Zgu9RuCcZ+xnHl65zXnUXtMq5lhQeeKsR2twYtq/ZJyRjxxWlma5C8lHqMkVlq8SwuI22ElnRRtbjg+fqPDwrz3V4ZrS9azhtmeQACOaCL3OfEjqR+dTWD6mFW1gjIYeKtsJHkT4881sNOsVtoo3fasmwKVzwPHAx6k1fAnldpbA1rlAC27I3EQUzXkbjjChDx9TXR2UuGulkluYCiggBYyD9c81qyB0/V806C2luphBbokkrAkIDycV1S6TDJ20S0Iwc/YO+upz3N0pw2VVUYhQePCrsyT9jrubTWfT55kVVlmgjZm/lLHOTjw8M1tNT1N+zELW2noy6rcQKJ235FvnnoP2vLnjrXnpS4SQj2Ka5klPBVs5P45/rXndXmhF9vGrDKdLSKHWVWUpFEqIWyFTIUZ8OeMVavNUgms39vBjnhcbO7chiw6bjkjHA9KL2qWnZrSLibVNAv1vJ0Kxia1WWNh5cn6n/Jxiay1pfO8VhZMsmSqTWx/V/y+Q9OlRni3V7MKthK3vGuZI1cMyMygbSPdB8a1GnIJ4GKXsVsqZyj5DFugAAGDk+NY3T4EklEm1u8b3nI933ic5rVCUgxSid4dhJmCnG7z6fZyPGuaWXtzqDoKnHTof6jvbJo5FjRmZFbapUggEdevhT7WW4uJWYxSnJ90oSdwJ8MVDrEwnn9ssktltyxaUwHbg8AdeWPSh0N2GkBjklVucuDgsSOQAD1orLO9Vv6h1065Dl3uWVzH7TFH4LIxyPnVQSSH/bv/wB1QT6h2qtkX2PV5jGASO8bcT6EsDn/ABqse1XauLi4gs7oD/3bVGJ+gFdEJOS/12v/AH6kpx32kEO8cjl5c+hqMyuOTJKB61RHba4DYu+zFix6Exo8ZP0JqZO2uin/AFnQLuH1guz+DCmeHqH8ua/3Ymifhk/esc++/pzUiktxl8jjrUCdpeyFxgPLqtuf4kjkx9DmrsV72WlAEXaFY/S4tXX7xxSPB1/iV/uBwyFS5nWCPce/P8gJNCpdZ2PtEF65Ph3ePxrTex2F1/quv6VJ5D2jYfvFRT9ktRudrQOkqg5/s9yjbv6ilUeti/vavq/6AWpcmcj123lDrJHcpjhgyg4+OKJhIrjT7O4ZrK3tnIcQpIySMqk7SMjC+8OnjjrzUydndX02+S6GjyTEZDfqwPn1Iz8qAaj2Y1q8kMshCPggCRGBCjoOmOnWqRllTuTa/Wzs6dwVub/Y5f6nYrZu0PtjXDt+rcRkK5zzy2MDGfD0qlaizeziXVLiYhDuECrtCk8dereflVmw7MX0IUyzRuCCQQzLtxnr48mrC9mG70ySXIKnI7sIG6+vWhPLCO2qicpKO10B7o6bKuFiKSTKVL94QI24wT58enhRKxluLi5jjmfvhG321TG9R0PPQGrJ7OxyCMyzP3ka43RrsB4wDjz6Z88Vbt7ExXZlW4kZSAu1jnAA8/Goy6uMYtQkyUsqqky8YYt27u8EjGaibu/3T8jUrggZZwMDknjFE7Hs7c3kYnmc2dqf9rIvvv8Ayr+Z+hqOGXVZnUJN/uyS1S4AsdwYpBDGvevJgCMEEn+lRG7k0i6vBd70mt9w7sMDg5B4I8MGtPqJ0vT9JuNNsLbBnTbI5w0kh83Y+Hp91YaK0sX1JbTUtTWEum6MqSAw6FCx4HHTPlXTPBGL0ylql5LxgyuhW5BkeUpk4GGxkedKoNbsUl1SRdLuyltCBF1zuYdTn/PSlTJL3QdlyHl0Ziu5mUVw6bIOI2GPQUYdLxeREcfDOaiVrhF96IqfhXG+75i/oTcZ+gUunTjhVYirsVnOuBtHTxGam74oRkHjwq1DqZVcCM/ACisklyg21yii1jcyjlJNvmEqIaNJI6qFdQepYY+6jqX81xIscMTZ6HAziiUEBj95orjeepUYrt6TDLO7fyjR3B+n6ZBZIuF/WAYLbOav5B/2n/8AnU7Ngctcj5f401XDypEs8oZ2CjK8ZJx517kYqK0rgpQyGJrm4jt4pFMkjBV3JgZ+OKK3U0HZqxjUpC+tkMVZTkRqeAxHTp0HjUOqapB2Q0wmZIbvVJHLWwxnYOm5j1Cg5+PSvO59UurmV5rh98sjFnkc8sa87res0LRDkSUtO3kKsvtE7yOWLFi7ux5YnxJrV6Dolro1s2taquCvEMR658APU/cKrdldFEVj+mdWBjt4xujQjk+Rx5+Q+dVNYvNS1y97wWdwLdPdiiEZO0fTknxrhingj3JK5Phf1Yl0rZBrt9c6veG5l2k9FQHhFB6D/PNZPUdPlMgZLbvh5D3T9fGtSdL1KSPabKbH8QwPvqvN2flZNsvcxY8XuI1I+pqEYZm9Ti/oxU3dmagS+t4wRozMueSkgJ+lcurm7mhMa2NxASMFmC9PLPhRd9Bt0BEvaWCHyzfIcfQVVeztIyN3bm348laT8BV49LkbvT/yUit7oG2yTalZsv6Us7eCElpFeX3xxzlflwah0+BrgurxlH4MbKSfnjzxj60670vRJL0zP2kiuMjkrp8hJ+8CjNjfdm7OzWFptVuZP2mjtFUNzx1NVn02RL7q/lDyjS2JoIXhg7tpi56j3AMUySJgxxg8deanXXNGA/VaNrU/qzov4A139OI5xB2SumI8ZrogfcBXJ8BkbtyX1IrBkl4IwjMOUJ4pssC7DuVceoq2mp6mwxD2V06If8aZ2/OrMd5r7ci00K1/ltS5H1NH4BLnIiseizPwZ19Ls5sbraMn1UCmDs1ZuzbLV/TbmtfHNrxHOqRRjyt7CJfxBqUz6go/X65fY/5yRj/4gU6wwh/uv6f3Krocy5dGIk7GTTc29pfH0EbH8q6n+j7WwwaGC6jHTLKFP34rXnUrXvkhk1SaWRiQqm4kfJHzxVeTXLOIe5FczfBcfeTVFlUF88v4/uP8PoVzyIBw9mO2FoR3OpSQeQa92/duotFB20tgC/ai0VVBLGeUOB89pqV9ewgMVku4/wDuSdPoKrTard3M62cy2/s88Mm9VTORt6ZJzTw+0HdK/r/Y0Vgeym2/0LMeu3cP+vdqezMvn/Z2cn/txVgdp+yoU+23emzN521pItZxtJ09fs20Ywem2pILG3WRI4rZWdjhAqAlj9Kd/amOW2izjeSL8BO47U9iiCEjvGPh3UbD8TUmlT6Z2guGh0nTtWIB9+Vyixx/En8Opq/ZdlYkVZ9UIiXGRbRY3H+YjoPQfWn3/aGK2h9j06JEjXhUQYjX6faNVfZ0a8+NR/LyNUatqiGaytdESWd2eedD+qdgoCn+EAkE/LNZ3VO1HaG5naKKJ2HQSMo3EfdipZ7mSefdMzFj4npjyHlUceWIwc48K87J9oUtGKNRJvLW0UBTqmtqCk2nlupLFSR88UM1V57yGNriwdCTj9XEQW+vXFev6V2MvNRSBw0ggmiDbyP7qQNgxuOo6Hn1FGdH7K29rrN5YaiyTw7wm1hhsHDI4Phn3lP+cTxyaalporjjK09J4TDbX8UYFvZOqN72JTzn6ilX0lp3ZHRLe2aKZI5HWRgWkAJIBwPux880qvqk99i6xyfgwaewOfcMJ/8A2KamFrA32Y4/rn8q8tfRdVhXc+m3Sjz7o1X/ALXBzieP195a9PSWPXfYE8I1H/Sa4dPT9wAfACvJk1S/iPuXtwvwlNTpr+qoPdvpz8SDQo2/s9RGnwLzuVfmB+FO9mhUcTSY/hZq8zTtTrEf+9k/FBUydsNUVsuYpMeDKf60NLD+56NsRfsyXA+LMPxrm5lYMtzKCDn7ecVhY+3FyrZews2PoCK0VnrdzeWUVwBDEJFztA6VOcnBW2PCDm6RbvLC0vrhp7h3knfAZmc5OOlVTodorq6xOSpBG45HHoeDTmvZm63GP5RUTTM596SVvnXM5Y7uinwl7tIJ6lPqWobSdXuLUKgULDJsHA64A6nxrNXel3MoO/tDqb+nfE0SAB/2ZPxNPVD+4o+X9af4ifix/h4+TNns5G59+6vJT5ySf405eycJH9yG9WLf1rTIjucIGb0Xn8KnFpMBloynrIQv4kUHLNIV4cC5ZnYezFvHyYIBx+7n8TV+PRrZOkUQ+CD+lExGq9biIfykt+A/Os+93cN2yS1S7ka17vOzoudp8PjSSxTq5AWPBe0bCQ0q2ByU+7FdMNjBy3dr8TT5ZLdR7ysT5O5/wqubdrjiK2Lfyx/n/jRWEdPHHiKRILyyXiNWkI8I4ia4+pJH/u7j+YgVE9hcRjDuqekkoH3c1AbLn3pA/pFz99aWKPujOU5fK6IL/tFcQQO0MEakDgvlqbda1dRyxIJdm+JHJVOMlQT99S3WkLdWrwrGY2bH6xnyRz5AURhtWjijU7fcRU3BBk4GOpqcowqrEeHLONOTM5Jezl3We9kYA5OSc/L0pi2zXUaujSOM49xc5rRzXVhbnFxcICPBjmqUnanS4vdgEszfuouBU108pPazmfRRTueQpWmk3iajbzdyyxRsTl2A6jyotbaRJ3OJWQsRyVXNUY9dvp7+2jW0FrDISB3i5LceZ6eFVzbalqAzd6i7Z/YgTI+p4qsun1KpeCzwYtKVOVBhNO023bdcXjMQckd5k/Rea41/oveNDbW7tKY3KyGPaBgc8k5qnDpMNtH+umjt1P7c8vJ+AGKj/sEO1tPuxJeD+7Mm0Jjx909cjPWljgk3S/gyi4/hil/IU07R7vUwrhRBbdTPKOo/hHj+FHDNpnZyErB707Dl2wZH/oPoKqXWt395axrEIYJdo7wlt2DjnbjIoPHBNOTIULbj9pjyT866Fj+HX+DByl7PNlDt8Lcfe6nc6ju7w7IifsA9fifGh7xjIIbGOhqyIJ5dyrBI5UkEcA/fUEqvbj9arJgZx1OPka83Lj6ictU0yEoze7RGkTzyqi7i7nCqoySfKtR2a0iJLxrjUopBHAy95EVwwB/aIIwV8KzUKtcMr2sFxJkgDu15PPUE8ffW69r1KKG3jvJgmFCxtMVSVfiQcEeecjmhiwy5kimDGm7kjcrr1nFeW9vF70MxCJIOm7HHPjkfhXn/AGw7aaRDfG1xcQ6nOZrQ3EU3EDxP7m9ejfayPQkVe1+7h0uaAS2PeQSBSO6fYCUIIJIPBBI+nB5Neb9p9LtLu+9vtUaMSPveOR9zrID5+RyefSuvGk3cjtnOtg1N/pN1i3uplEDe824mEblJIGSMg+PhSrPXMmnnuUubZy8cSorRuQCo6ePlx8qVW0x9E9b9my79M/3ufl/jTHnYj7XHmwrDr2oduHWYDyWT/AU+HXrQn9a0q+vdg/1rppnXsa55LVjiRIJP51Vv61WmtNNmUmTT7fHmIQv38UEj1mxc49pCDwLls/cBV2O800gFblZSeoRVH4miGkOfRtFk/wB1Rf5JSv4ZqrN2b0t/sLcR+okJ/wDtV9by1xkDIH78hP3CujU0BxCqZH7kXP1NC2bSZrVtBt7Gwa5hlnbayjD4I5OOoFaHQoS2h2ZAB/V+LAeJ8TQ/tFfS3OkvE7tgupwzjz8hRHTNx7LWaxAlwq5wB6+dTy7pX7KY9m69BEQoPtSwD0BLn7hTibePlpH+SKv3sTQ8W1yw/WMFH8Un5Cni1hQ+9KSf4VH55o6Yo1yZc9stQMLF3nxkY/8A1wKZ+kije5FFGfMIufvyajEcWOIGk9XY4qRXlUYTuov5RzSvJBeQrHJ+CT2u+uRgCVl9S2PyFR9zKpJmeKL4uAfuH50iryfbllf54FNCwR+CA/U0veXhDLC/LoeFtf2pzIfJELfexoedPb9PLqEW4RKoXa+Ax4x8Kmm1extgd8yA+WQPw5qnZ68L7WUtYY07ggkuQdxIGaWTyuN1SDFY0+bYZWSYf3a28P8Ay4gT9TXJGkk4muJX9C+B9BWcOpa5ekrbWJjUnAZh/X+lNk0y/l4vdUEeesaHJ+gp+1N/PIXuQXyRC0t/p1mxV3RG/l/Oqc/auyjJWFXmP8IOKitdAsQ2fZri6bzkO0fTrRM2MNnHuf2SziHX3Rn6mhoxR53Nryv8gJda3qdzbO0MDW8PGZA2CKs3Ntc3bQ7tQkSMwx/q41LMTjknHnUU+s9n1ue6hU6jdHgLDHuJ+fSgmqdt723nks7awjtmiOwhzuIx4ccffTqLcvuRoVySj99mgj0K2UhjbSSn964kwPoK7c32j6au25vIIv8AhwqM/dk151d65qd+T7RdTFT+wrbR9BQ5sc9Rn1qywyfzMg80F8qNvc9ttKtW/wDT9MM0gORLL7vPn4mhVx2v1q+H+tR2kJONsAw2PieazeG/ZBNOVnzjHPlTrDBeBHmmwsGWRu9eRppMglnYliPiT61IowCx6Dnw6UOVSV5IHzpwVtpx08SKpQmoMRHY4YScBsnDEHx5qZpe/fa0rkIxGRJ9onGMZoEueq5yT5092lYkB3wPWqJ7C2aS1v7uGFEhurpYyMgEk4H1qsdV1GEgvdzAtxmQZJ8cZPWgyz3CqoEzqPDnNckubh1AaUOq56qOM1nTMpUendj9bURNFc2Ru7l2A35Cg59cZHwpaj2quXZ4IpIoYkmZXsCoZk6YZZAfePXrg1m+zmoj2VBOu6OM4VFbav0HUnPU1U1nUrWW7UWtqESMnepJ69OD8653BSm9QthbUu0+YohLcTSNESQshyBkc0Km7RrLqECEIFUfrecYPXj4YrMXAlc7nyfEH8qhKn2nc29mY5bjrmkWCIqV8huTVbliC0BJIB4BpUId5S5O0889KVP2kHSbQ6NbucRvKg83xiom0Mge5eW7N+6CarJNejkNHJ/MysanGpXkWO8t8D0UitpZ2XEjOjXuTtQMPMNjP1qCXT7uEZkgcDzxmr/6b3DBhf4b+PyqP9KSk4jjjQn5mtpl6M9HsH/rojn30+op3tVwOsrn4nP40UEN9cYMkyqD/EPwGTT10lAN0rtjzwFH1b+lal5BT8Ak3MzRmMyNsPJXoD8q3GjMP0HaqWOCgJAHxrK3sNjFb4hZDLuHRyxx4+laE3R07snZzxrlyFUc+eahni3SXsthai236C3ugZ2fNjXO+VRncqj+EfnWT9v1i8/uYmUHxC/ma7+ib+4966uNo/ibNBdKvxMb4lv5UH59Ys4Qd0ysR4bs/hQ2btSgOII2Y+gx/WoIdHsgcb5LhvKNS34f1otbWJVR7NZxx+rDJ+g/rTdvDAXXlkB5LzVtRXalthD4sD+JpDR7wxgXd8sUf7u/P48Vo/YZAC1zdFU8lIX8OfvoZda5oGmk/rkkkHhGNx+vP41u94ggPH5mygui2+d0LNPj99PdJ+ORRHTtPntdQju3hhRVUgrGSB0x40BvO3zDIsbIL5PIefoP61n7ztFqt+T3t26qf2Y/dFFxyZFT2F7mLG7W56JdX1laAm+1BR/CX/IYoNc9ttLtciztHnYdGYbV/wA/KsCWyc9SepJyaaadYF+J2TfUv8Ko0d9261i5BWCSO1TyiXn6ms5cXdzeSb7m5kmb/iNurmOKaR18R8KrGEY8Ik8kpcs0XZO/gsLl3nDkEY9xcmhOtzRXWu308asEkmZl3DBxmo7du6OQzL/Jj864yvNcOy5OTnLDP1oKCUnILm3FRKy8dCfhUipI2MKfjgmrHsJx78oHoorptTGo/WS89OapQhH7O2PfYgeik/lUsSxLxiQ88kEj7qfA7ldgbBX05NOlIYHad7k8nfg0DUMJ25AZhg+WakRMwkk7cg4bFcjSV1/uxjz31OxKRnJVgAeAw5oMKKyuisuSG6ZIGQfu4q3u3j+4jZfAZHH51SjklL+6z7j4YzVlBIjYk70Hz4/OnEOSRylCREEHTxOKh7qXGQCceK1MXbkCUc9QyYrjJOORtPqeKNAsu6NcrBL3Uud5OQScEUUmsBMhkJwGfdjPWgCNIcb7lkIPAzkVqYe8MShmBYDJHgKnNUzFC700xQoWA944+6qMtkA8bbT7p5rTXWJlQtg4AwB59Kz+qztHcGFfdCvtAx1NStmoHtYnPX7qVEDJCioH+0VyfepU1swGXVJP2ogRVmLVlU5HeIfNT/ShlrGs0wR7tLcYz3km7Hw90E/dWl7PaDpd7PcRXF8l0wiLRi3Mg5AJxgqGYnjAAPAOcU9IopMgTVlYcyq3/MUH8RT1ngce9FE/qCR+Bx91FP8A8b0GS9mgWe4YmV4I1jk3d2yxd4SW5BHUY5PFMtuy1nLYBgj96yyYJm53EkRdMDn3eo8+lChtTKaTwxHMRnhbzRxj8q46LN73tuT/AMVWB+vIrOLNKgGJD08Tmpk1CdfI/EYo7oGsM7YkXBJMueCGBWt1apLP2askgRHkCocMfDnmvM01X9+PPw5rZWHbmZNNtdP0vTZJ7iOMKTgAZ+Vc+eLdNeC+CaVpmgh0jUHwZZVhX+EY+806aDS9OXvb26TI/albP4/0rDdotf7SQypFd3AtjIm8JARkDPiaykkskzF5ZHkc9WdiT99LHHOatsaWeMXSR6ZeduNFs8i1je5cdNq8fU8Vnr7/AEhalcZW3SO3T4bj/T7qyXoSfnSBHhVY4IL8yMuom/yLl1qV5fkm5upZvRm4+nSqhDDoFpceuaW0/vfOqpJcEW2+RDf44pHJ6gGlyOpyK5x5UTDgP4cU7A9frTDjy++rEKRFfeIz6nFYxEEVjgvtHrzTjFHnAnUjz2mrKxqDwqEfWnl0UY2N8hRoFkVvAdp2zKR6Jn8akwiHjIJ9CM/KkHDAgZA/iNIqc8s/Tkjmhww+B27w2E56k1za4OWQketMYqAcu2PUUwYyQJW/6ifuo7mJyjAhjtA69cUxZu897dnnnpXF2sR767x4kdfjXSmG5ADeYoVuaxGTAY4XB9OppqyMZN+5QwHQHj8KcQcYz91Mx5c/PpTVW4LvY41yV3MzKcD93OfrTg0/d7u6IXg5x0pdzuHvlQo/eNdJWFAo7o+vjRMdV5MHac+mcGl3hUZlMgB8CBj600OhHKg/AkVE0XeP7oPwJzWYCdnjjOQVxnghufuq9Z6nJYSAyl+7ZgMEGhKxS7wu5VHgT0qRIWyXPGBzuHFB7mo3KXccxVyMr4FfE1UuzayyFSoMikuCy+J/8VmY7i5QKI3kAC7QB6mpke4iunmm3Op8c49PGl0ehtglLpUckhbvE8BwaVV0vlG7qcsTSo9pi2gLplrb3d33V1ci3j2MwdiANwGQCT0yfj8K01rpmlCS5fT9dljicvugU4IjXdy7BgdvGQfhnrWOFOBIXqeevrQGs1TaVoYkYQ9oPZ4cKRGrB+WAVm+10wWBB975VFbrEg7uLtHcx267BCguAhVSu4gjdge8NvHAPJ4rMknzp3hWNYfOiaOw7uHWt0pPGQoTGeec54UfWpF0DTLmxW4t9QEXfZ7oSuBtfBOxjn4eZ5HTNZrqea7kkYPTyrGNLBpugSREyXSx7hIYmNwGyAQFLrwVP2mwOowOTxW67PadptvZBU7lW2xE7LgMrMftYOeePE+IPIGM+RD7QohCSVwWOPLNSyw1qimLJodm37Y2vZ+51uAPqMaBI5k2rIWLtzsyRkKM46gE49cjz2+ihgumhibcsYCM+chmA94j0znHpTr3+8X4VWHNNCOmKQs5apNnKWD5108Ugc04pzBHia7nypHpT41DMARxWMMwMdSTTo48tyrEelWmAQhVAA9KS/3i0dO1gveiN4UX/wA00RDGeR8TVpVDcHpkeNMkUC5kT9kdBWkqMtxqIynK8HzAp6x7vtOBx1Ndzjpj6V3qoB8qKVoz2ZGeFwcDPjXe7JOSQcDrmpSikcgVFEPdA8M0obHbjjaTwaaFXduweehPFSJgyAEDHwpBi4945o8Gs4qpvzkDPUg1G6R7ie6AJ55604gYb0FRgkk5PhR2F3H4UqAHIA6AHpSAAHMg+JpoJAODj4V3AA6daZIDOBI2cksp48Gp5WN1GxpBzyAQTToVUsOOppjOzMFY7h680AkTxnpyRnPQZro3KAFzn+I0izLOyg8A8VNvZx7xJ+NZI1jFzjmRiT61IERTgqCeoyc1we6CRUm0FlOBnHUcUDDs7iON3mMVG1xExALYxxkipEA4Hh1xXG43HyFa2Y53yDhZYSPMg0qYkSOuSoz8BSqm4to//9k="/>
          <p:cNvSpPr>
            <a:spLocks noChangeAspect="1" noChangeArrowheads="1"/>
          </p:cNvSpPr>
          <p:nvPr/>
        </p:nvSpPr>
        <p:spPr bwMode="auto">
          <a:xfrm>
            <a:off x="128633" y="-144463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12" descr="data:image/jpeg;base64,/9j/4AAQSkZJRgABAQAAAQABAAD/2wBDAAgGBgcGBQgHBwcJCQgKDBQNDAsLDBkSEw8UHRofHh0aHBwgJC4nICIsIxwcKDcpLDAxNDQ0Hyc5PTgyPC4zNDL/2wBDAQkJCQwLDBgNDRgyIRwhMjIyMjIyMjIyMjIyMjIyMjIyMjIyMjIyMjIyMjIyMjIyMjIyMjIyMjIyMjIyMjIyMjL/wAARCADcASUDASIAAhEBAxEB/8QAHAAAAQUBAQEAAAAAAAAAAAAABQACAwQGAQcI/8QARxAAAgEDAwEFBQQHBAkEAwEAAQIDAAQRBRIhMQYTQVFhFCJxgZEyobHBFSNCUmJy0SQz4fAHNENEY3OCkvElU6KyFoOzo//EABoBAAMBAQEBAAAAAAAAAAAAAAECAwAEBQb/xAAyEQACAgEDBAADBwIHAAAAAAAAAQIRAxIhMQQTQVEUMpEFIkJhcYGhweEjJDNDsdHw/9oADAMBAAIRAxEAPwDIlJYyCyn41ftLuUo4Xk46YqzawxtE64I4yM1E0EkEy7YsKfEHNfQbHlkXtsgwAQDnxFPXVpkAHHHpUx02N5FGHw+feXkA1RuLGe2k2uuR4Ecg1qRiYak5b3ulSy3xdME5564oc0bI21lIPkaQFNpBY95N8hYDANSRbyDsznwGOtRCprcjv03EgZ5xTUYawYMVcEMOoI6UlYr0rerpen67ZKY2Uy7ftcB8+frQa/7HXdrBvhczMDyu3B+VIskeGGjNkknJpwJBBqe5sLizYCaJ1JHiuKr1QUczFutNroGantY4ZJgszMqHxHhWMV67ijbaHGxzbX0MkZ5yeCPjQmWFoZGRhyD4dKyaYSKlUiqGwOnxpSxGN9pBBx4iiAixSxTsUsVqMNxXCKfilt++tRhmKci81KIl2Ek4YdKYMg8VgkgHPApxHpXEBJ6ip1TPicUDEaqW8gPGraTQwqM+8fKoWGBgHHwFMEOeQwJ8q1GLYmkJBWPG7kDzpzQzyrkw7QT13VPaFUQbxk+fXFFbWxt8ieR1K9Qviam3QUVrWwtRCDLHI7jnIbFPk7p/sRlAPDdmrt7DGybYtq55GDz9Krx2pRcBCSfFuKS/ISl3UatnJNK9zHp80o4wh2jzJq2bdlb3hinPAzptAG3cMjzFQ6lasbSAwUhaz7MQP7rSuRuHkPSs1eT96h8Tu5Ao5r9x3N6turHaikbG9az0pLHuokAIYDj1r5nqHeTT62HiWY7mRV90nB58sUqqkPbsYhk4PPI60qnsthixDdyxjaDx61dfUMoAp69QRQ0CpoLdp5AikAkE5NfbNIgFre7LFcgqB5Cj9m1tIP1uD8fCsotrdwNuTBx5NUzzXAwzIwOOTilcU+A2bO90Ozv7MBVQPjh061ir7RbqzmK92WUeIq5a63c27LtfgdQelaC112CfatwiE9KVKUfzNszIR6ZPKNqowlz9gjr8KryQyQyGOVGRx1BGK9Ej7lW76Hbsz4jmq17pEOqyB3kxMBjkY+HxorJvuHSYq1uJrWdZIXKODkEGvWNC7Q6bqUEayELchRuU9c153caFLbT7HOEzy2KmhtXsmWeFzkD9mtkhHIjJtHp2o2VlcwMxjVjjjzryXUNOMWoPHFt27j08KPRdqZ4RhxuHiDVK5mtr52ni9yRvE+FLihKHJpNMoW9rbCKT2jhh9kg8U1rQGEyIYzz4cE0nikKkM64+NRRhUkxIcjw2mr0LZEhMbj3io8x4VcAMv2iD4nwBpzW0NxxC2HAyNx61WKGPqSpx0NGrMMa0YMQvIHSnywloEk/aC+96eVPS7eNcAA+tPdty792N3hijuYH+FcxVl1TbgLhvPNMU7CCvWiAhxXQOKtd4WGCvPrVh7VRAJEA3EcgHihYQeTkV2KB5nCRrlj0AqRYdysw6Cth2b0J3i9pEBD59xnHK+tLOairClbKOndjNQvrVWwkEm47hIeceFcvOx2tWPJgWRf342yK9DtrOZEXewMg6+VFLZVcbJo/jnoa4pdTJOyqxo8cHZ/V5FLexSHAyeOfpVRrS4imETQsHJwARiveDHCo4C4rOaxoMU677dUyuSQx/OtDq7e6M8fo85s7a+EwRLddxOOVzWygtNQWNPaYLd1/hXGKow2wgnKsCmOoVsiriXVxE2xgdvxqk5N8CpUWJLK0brGFPmOtVpLAA/qyc+JNXord5o+8EgAPjTxIYmCEh/XFSuhqBKaQ2/Lvkn1qZ9LVI3ZmBAwT6Y5okwVuVABqC5VvZZRnnYfwpZSbQGjyrXWEmqSXAlDAgsDnJIz91Z5G33BZMkbhwCefnWm1+wK3aSFyIxGiu23HUdPjWfW2kbUBHCSpRgSOhUDxr5qcX3Wn7CuC2UaeaZyyZL88E+ApUc7OQ3U2mvKIUkDzMQ8km0t05xSrrj0kpLV7BqoDbFXluBUunyCS/CjO0KelDpJWkPJ+VXNKGL1f5Wr6GU2wKNBsjyY/PFOQOeFAJ8+lMJqzH9paCbABfZZh+xn4GksUinxVh4dKv7vU1WnOZR8K6IT1OhHGi5ZXE8KbC4aNuqk+NFrXV41fZJynx+z8KzOD510A07xpgs2ftSXUpjZkaM/ZYmh17bLAkj20xZgeUz94NAQ7gYDGnrcSqPtGlWKuDahksrSD3gQai586lZi45FN21VIA0FgMZOPKlyadiu4o0YajMjhlOCKfJKZR73J865tpYo0YaBxT1z51zFd5FajHSy7cbPe8TSChkJJx5YrnOa5ihRrHDavDc8+FXVlg+2mVJHvBufvqjiuig4msNWA71SYrdZFUhWU+OfGt7pV08ESRFMLjkZ6V5vpt6bZmQttVvEVrNN1WCRdzb/ia5c8GysJG+hljkTGAredPa3JXIb6UMtbmKaJSrDpVj2wRnBb3a81waexdM5OskfQk0Mupp2jKx5BJxk1bn1WHG1GBbzoXNqMYlKllLeOKrCL9CtorQ6cyks772P7RqRxGmeQfLJqKS6kdtquADXYrFpnOWG/qDmrb+Rf0OqHU8NgdalVsH3mzUZjkRyp6jrT/ZmYZYZHpQ2MOM6g4DZNRzyYtpHlDCIgruA8fKq8kSwgkkj49BQHUtcNxdJZ2Sd4iOE+3hQ3JJ+PH3V5/XdWsCUY8v+ENGN8g3tIZZrWEFgxaeNFPQFcdPjQ9LGF9dvEkK/q4GYgHGMVf1sXU9za2s8PdTLPG7DPC8HaQfHjP0ofd3Xd395cTH7MbIC4x6dPEGvJjkbalyK1WwNsri6eyiMFwkMeOEYc9etKk721jBbQSRPI4iBLbTzkmlXT8Tp23+oKZTMKg5q1poHto2kj3TTDZXJDExkbRkg9as6fZ3MVyrvC6rtPJr3dcfZgiQfMfSrETFmAC5+BqIKSCfAdTUNzqRtrlEhAKr1z4mo9R1cMHzcgHmJwOVPlUEsThssjDA8RVVNXlWYbskliOeMDFObVmYxZJZSPeXr5Zrnx/a0YyVxBKLaLCRFgTg4HjTdlRy349oWCEfq1JJPnir1u8c43KNoDeB5auzF9q455JRfHgm4NIrbaW2rUyqxDqDtYZzik9u8aozKQsi7lPgRXp48kZxUl5FK22ltqbZS21QBDtpbam2VzbWMR7a7tqTbS21jEW2ltqXbS21jEW2ltqbbXMeorGI9tLbT+PMUuP8ilc4rlhSfoYBUsc0kYIRyAetN+RpZ9Km82PyxlCfovWurXdtKrLM20dVHQ0Qu+1Mz2bkgoVGc560ALegqtPbtcbgZCFYYKhc8fOuTqcsHH7nJWEJ3uXbDX7iVu5zI0gUM0hPGfGrL30ztuZssf2vGgdvpy2rlo5phnnG4Yq+J3U5DgH5VDpMrxwccu4+TG29grDcToAxZl8mNXbXWp0f+8dvAms811NIuDMxHkDxXba2urxmFpb3E5U4YRIz4PrjpVpdTCt0BYZezbRasZ1ZXIVl8SeasxdoIII9sksQ+LisJcaVqNtt9osLmLcMjvIyuR86qmGUf7Ij5ioPNB8IosTNN2k7QRSsq2jd4O7b+7bI3Hz/ACoHoy3j3TSR2veRQr3jIgyFBOCzZ8utVO7kHVcD41pOxupQaPc6hfXIcwx267yi5IBkUZx49a87N0mPK3Nvkol4KD6s0qRySosiW0+Xlxy5x/j99Z7WYpJVe5Db45JCMDqMngYr1HUOzWl6xYS3+gzxRLMGeRYcCOQnqf4X/wA4rzbVYpYYY4QkqoqgMGGGZiedo8sDrXnPD2tn+xKcaZQ1uxuYL5VdkLGNT9rp6UqlvZA8kbNIHJjHI8PQ0qk27EI5dSmeRpEcMccHy/zip4r2W5lSNWYFn+1joKziSHCEZLeIPiM/41btb6VJmmxwm7jw8vzp9wtbGluL+FYQ7IwOMqucAnzNB9QuDLI8q4P6vn1PQ/Ou6jMRMFyWQ4znjjFDbwhFxjHUnnqCP8a05SnJt+wJD0lbvCsvK/a+NSQzh12oFBOFBqlgmORs7mVSWx4HA6VNZRLeQGCJwJxyFPiMcY+tbS2xgn7LJ3Mc5VkMhaN19R/4q8bkRzbAhV2yS3PI8fvqOznNzKkOwx9yCJogeA2MA/M1yWBDArSYXO5efE8/Oul46WwNJz9ItbhUBOFbA+GP8mtZpr/pHRysylokUOGX7UZ6Ej06cetYNYHkvZlBHuR9M8dB41rdM1N9Ns5LXuI2R4cOzkocZB4PQngeFN008kZWnsimKClKgn+jbZ/djnRj4b/1bffx99E4OyEd5aCSC4eKYDDRzDgt4YI8KEWerWDzKzxvheSjrvU/EjnHyo7azaVON9td+zv+5BNjOf4WxXoQ6rLHiRWXTx8oCXPZzVLU+/Zuy/vRe+PuqhJZzRMVkidWHUEc1v47q/g/u7yGcHjbOpjY/OnXV7BdwD9LaY4U9JQMgZ9RyK64faUl88Tnl0qfys857o0tlaRtLtWnYRs0sJ+y8Zyyj+Jep+VXJOykMtp3trc7j69CfL0NdsOtxTWzOeWCceUYyRcLn1qJCJbgQIcynopbBP1opqdotmBE7YlyMqPz8ulU9RupNEttPvIUQm6tiDuTcPclbw+lcfW9QovUnsVxJKLbQSh7I6/cKGi0qYqeQxZAD9WqleaTf2Fw8FxbBJEOGXvFOPpWetda1W71ET2969qwUBjZ5iHiei4H161a1rtHfabqNvLeO14bmFZc3GWB4xyQQfA+Neaupco6/B0x0tWXCkoyuz3wCdufIZqfThpl1sW91UWDsMgSWzOMfFT+VS9mrxe0Gq6dP7HHaLcS933MZYqOq5G4k89eTVWzuNGEqWd9d29lcKNpMtu75x45UH76pLKtt6sKo0V72a0uDTVvLTtFb3m5wpWJVGOD/ETQNrHnCSO58lXn7hTdVi0i1ePu9a064R1DLJGuMEk8cnOeKdY9s7/SCqW/aSZ0HRHXvF+hB8jQ115C6K5tnYyRruV1RyMjkFVJ6fKiGj6pY2wVdS7ORXaj/aCRkY/LJB+gqbRJzr2vw3LSJKb7vWLqMKxZG5A8Oap3upaCtvaNCuoRMybZPaCoG4YHBHhRySS5Mgvf3mgajeRJplgtmGQApOFjAbx94nFK77K6jbWYvDBbiAkAMsyt1/lzWKvda0qKfaYpXbaGBLcEHoQc9KpHtRGsZFpFcRDdyveEAkemcVLXHwzak+TS3MDxMA4Az0waSe1ade+0Wl29tIyRuChKnlAfA1Da6tPq9jFJcW1vFsyAYowpb+bHB6Uu1GqtpNxpsaQwv32nQy5ckN4rx/21WUloTYFzsFZu1t5qk0EeqzCZYgVMsMQDkfM4P3VcurTRZ4YG07Uri4nkJDQtEFcf9IH9axVhrV3qF0sHdRRtgEj8cUZ1K2tLbuGgnuHmmk2glxlTjyHl5iubJmhjrncdOye80+W1H62G5TIyDIhXI+Yp+nxd7pmtx9C1oo+H61Kp3+oau4sopr2W4hyYz3nJA4OM9fGr2nbxY6ttOD7PH9O+TNdUJXFoV8nNKubnQ9J1K4snYS7oAcjdvBYggj4Vfv5rXtDo+iWk0Xsc3fmISZyVUEZwf+ocGobRQdL1MekJ/wDmaq3sCtpNkxXOJZgB/wBlTnC1Qs90DL7RvYbhrYmdmjLKzMo97DEAjyBABpUT1tVGrT7ZmPvHOD0OelKvDd2cz5MJptm87CN3VXwWKkcnB6/+K5CJLK/MMgUxtklWPk3mPHxraywFbkRiwizBjJT3zzzzgeXlUd7povEaedBBiNhggKo5HhnOeM/Gu/trwdDhsDp4oTNwBJEqgjnGDhuPwrO3rFrspxlVdRx1IxWqt9KKpMJGyndho8Dk854yMdPjQyfQ55tQBgdHOWK5bz889PhSTi/CJ6GmCpVcNOF/b3DaPDgVbghNtuvo3QKssS7SuCCVPI+lHYNFntLpEmEbQupcHfgqcjOfD4U3UNLdo722Tu1Le8m3nGAT18fjRjBh0uinpE4utQu7oo2wOqlx4jHA+4846mr0sSz2UbFiSHYgenIyfxoZohlg0O+csA3uEHbyAFP30ZicLatEqhu8IKIOC3gcD6/SuqO6SbMotvgGaNFCdSDSsx3qp48Vzz+FbSe10i5ls/Z7x0YzESCZVOFOeRjkkccVl9Pjgs9XgFwHCKgXYOCR73j4da0Ey6PPcWRhmmjPencJCrcHyxjJz50cC0wHgtx11oscF2iw3FvOhJRymQecMuQccfHinCzgtkDpAZPcJfeAy8eAPh1qteqllfKkV0CoLITgqVPBFMlN1FKI42BjuAzK2MjoN3lg4x/kVSTstG0W44tRlnjaKWS371d23ccN5Y8MYxU0up6jG/dXIjlXcCWJwMnxJH9KH2N7I8D945VSp24GcYzkVctit3YSGTCyKBgH7TcDpSeB73GfpiyeMrIjxyCTJkyGHI6DofAmh+papIVZINREsT4URAtuz8x/kirssGjPI/eTTwkQDOUDZcfTg/Og+kWAmnju2KCBAS6HOWAGfDpz41zdRk7MbbI5HqqKBNreyXOqwK+QcHIOecA461oe20Tr2D7OXMRKyd7cRZC56ncPwNKa+0ye4JtUU3E7AuQASgHRM+nPHFGdf0ufVv8AR9oNrAOWuJsnOMcNzSYcmvpXJ+xO3ScUeY6Sw/SayO0uQG3lsAZx9aI9pr6C9OlPEuzuLP2eV5FHJ7wnK/I45/xqtb9mby1cXUspVA7LDE5wZR03gc4HXxoj2g7M+y2WiXUj+0C9idu6VOgDqMHOfPrxVYuL6d7+QaXFUw72CnS51TR5UTYvteAB6MRVPWNBaw1/UiIQ/eyykZzxHvJ5PQc9PhR3sxYtYdodLgZNhW4Q7fLPP1qj2s12aLV9Rte53KLlkMrgeZwoHkM9cVHqm3jxaeNh4xTW/gzmsaVJcroncL7000ycL+5g8eR96qyaJrEcskM3fLIEGTv2oM+GT4jyXnI8eaMaMWaRLq7MvdxMzwOzMqB8c48PLPwpl9r897AsTRrGZASJGxl2459M8eRNJ1mRrO4pWFQTVs0PYOEw67o0bSiYq2DIP2uG5oNrsSwae06RCQxXkkfdlgMgrxnPwo/2JBOv6Oxzktznz2mslqttcd5d6g6uLaO6eNpS2F3HdgH0/pXo5VeLf0hXwZq7toNRtJJu8dJLdNsSs2QvPI246c4HJ5oNAWllMJDFgcsPGtRd3EU98iLlrlcgF127geSPLHqT1oNbzxwTTmS2WOVZCFQqcEZOQSTn764FJqPAsX4ZrtAdE0WBGIBy3PnzUnb5oFm7P3JkVjHpaLtz0O9/v5oFBPcvYLBbAB5shd/ip5OOD6eOeaWsCaVLRJwplgtsH9XjcpY858ep+WPCq96Tioy4DdIh0O5X9KGZFIOwk7TwPUelFI7oT6kDMw7tCp3DOFYkEAYPPz464FBtLYxSNAqsSF3KyKu4D4nkfKprbTnN3DkO2ZVlLu43EkgdP8nmoyeqaj6GT22NHfagJLmygVdo9o4J5JBAzx8qO6eoFnqvH+7p/wD2joVfaasFtp90Czym/ETD9kLszn45o1Zx7rHVBkD+zoST6Tx16sPxGJbNf/TtU/li/wDvUNwpOjWpxnE034JVuzTGnap/JF//AEqtNKRp1tb7OTJK+7/srTlRqvYzupXBfWtSDq+UupFHJ5ANKhN/cX82p3blCrGUhismNxAAyQfE4pV5ijqVsjLE9TpG3vUHfm1ggku5UHecymNAccDnk9M4HxyOKfZafeuiveqZJMHAnwMHnO0KcfPr55rL6X2gu76Nmt7hEZGBMZlydvrnjHBzjnkVoDqyWrR+0wIUbByjFsE+Qxk+pFX1JHbSKqW7w6jclhNAW4aL9hm6/XkY8vGjsFlAzJG8bsoYkMWyQcc9fA1ybuLqP2qIcbuqj3/skDdnofD0qKK5tnhjCXUgeUYIVwDGSOnx8B8K2q/AFEatlCbh59kgGTtYJwqr4kng+YNNhMc0S/o5+9ATHfTZxjqMcDPX08etVZZLK9uSt1cyGN8RxwLmNdwwOinkk+fTIAHWicVvEUESxyy490tLICy+WPA/l60dQNCAMywW9jcxwwmOWSXnHT458vHwqmZQI5nVGUqw2sp8eOaH6teXWkTXVtvYDvGaIlgfcJ8R4HB6VQ0/UHEybZSe6yCygEhj5fefnW7qS4JwT1XRtdDs9O1KWG51C4ZbgOyoN+3K4xg1oNQ7NaZby20ntUsbK5wjYbdxz4ffXmd5rMhuVcykOCAGYYz5dOnxplvrt5JeEyNPLjgzMcr8s8muP4zJHatgSyQvZG11IwIJbNsZ37U3L+yeQQfy6mg1xb3MfdRbt0AR9kgzk8fZ58fxFDX7VSLFLH35wVIZCAcg8fl8aE2GrSyXItsTE43BD8CMfME11rPtwburwaiMS22nzTXDHa2zux07wsAcKPh1NENNuvaiJ2wI5EMYYNjHp6nzPSsSzXUlvMywMql2EQzkgZwMA8jIHhVzT2vrEJ3sDW4Zcx+0IR3iMOo+OPj9aWfUfdtFqad+DY3buIp45dH3hoe6SQKRzzhhjHP4+NZi4vJdPhAw0TbAM8jbnIHXx56AH86uQ6xcghTJyrB8o5ALjwB+HjQ7XzqWoX1vfBoZIpNzbYi8hVh0DDnHP+NceXMs7UWtydLlMi0/voe0dvBJJGYwG2II9rKMePr8STXpes3nsP8Ao50uROJTLL3ZzjByfHwrzTQrHu9allufat0bZhk2bUZSDnd4f04862naO/Fz2X0nTYVczWk7TSYTdlTuxgYPIOOvnmujT/lHF+wpNSM5HrUuoX3dSyxEAe6sRyo8wOnPmcVr9RuLE6J2b70xSNDDIGHutsO8HByeM/lXm1ha3kepv3Wm3ECODyIGA6eJ8/zorc2l7FZ4Fpce+pKlEOc/LkdaywtdG4pef+hbuW5r+y1yb3tBp85bcDeYB8wGwKzfaxYH7Qai86JuW/YB84x75AX1zn08PKjvYxGs7nSjcjuxFMpkZl2gYPJ+HrQDWINRHanWbm2gnkhlu3KYAKuhfqOPGqZccu3jSXFBTW4W1Fzb9iLHEe9TfTgrgYxsTzPFee3cllb6nujKqG4dlY4J9Bhulaa8ttUuLZYHgndAzOqNu2KxGM4H+eKzUeg6rHfssVhexwMeZO75+Xp99J1GGTzSaRk9keodgXMupaJIedxBz8moD27Zo+wWpFHZP/WowSOMjZLxR/sV/YLjR5LwCARY7zdxt4PWsV2w0vVtTinjtreeVXuy+1ehXLYOM+vX1r0JRehfohUzG6bqbwr3bQbtv2RnGB8P2s+VK8uFuJTJ+sbcMbnbP4VYfs9rEERlu7KWCCIFnk25wB/hUj9ndZlaIyWvstsWAWWRl2qGIxnB5P4k1xuDu2hdKbs0WgaPLd6UVvy8ccTnuYmG0o2OXJ6n08qFXM98UaN4BNFCq75t2e6Un3VfH2FHlxWq0qaSwikW8WQSySnuwSGwoPGT8KzOo22ovcy6hZAxrcK6t3GVUqXIO8n7R8SenvelabhNJQ3oai1Hq0SafDM9tHsZSI1cBXdVOCynByAScZPTx4xUVjN7Re2xeAgiRehyAc5DYJ44FZuXvVv5ZJdrJnlgRn1wPTn4ZrRabFqNxKrpbSdx0yU2kZwODx5A+vzqCxO7S3GNvrD91pdh7zKG1QKSD5x9DV+0TGn6rwD/AGZOv/OjrNSe1Xken27rJG8N8ly0DlAAm0gtnrnIIx5etahJYo7K/jDrvmhVEGep71GP3Ka9OFuMmJ5IbFb4HVlJVrXbGSWGGA3DGOOealu0K6JBIACyyz4z/Kn9KX6SgtEmifBS4UIZA3CYYMMjy4qK+a41aysrOIYRpe7aMEZCfvfPGK483URg3jT3v6FZSU9/yMlfXFmdTu555IkFxKZolbkhD8PUGlVYrpzO/fQpKwYgFkzgeAHpSrz/AIhrlEu7L2Z20laKLFpexKTkFlHJHwNXxqt6sClrqLv4nUxyFOQOQfj4daGrZRxD3C3zFIRvjCpn4UzlvswWbjT+2BEff3YjlnwEcK233v3sE4wdvPHBx50L7T9opb+1hW3kgTJUMI1y2R6nxxx8vGs2ttM5xtxjqTwBQ689ocrHCjAK+4npn0+FWx5JN8lIzbNPo+qBUkW+twRkOjAks2eSCfHnnkjmtU+p20bwy20pt1Zgu9RuCcZ+xnHl65zXnUXtMq5lhQeeKsR2twYtq/ZJyRjxxWlma5C8lHqMkVlq8SwuI22ElnRRtbjg+fqPDwrz3V4ZrS9azhtmeQACOaCL3OfEjqR+dTWD6mFW1gjIYeKtsJHkT4881sNOsVtoo3fasmwKVzwPHAx6k1fAnldpbA1rlAC27I3EQUzXkbjjChDx9TXR2UuGulkluYCiggBYyD9c81qyB0/V806C2luphBbokkrAkIDycV1S6TDJ20S0Iwc/YO+upz3N0pw2VVUYhQePCrsyT9jrubTWfT55kVVlmgjZm/lLHOTjw8M1tNT1N+zELW2noy6rcQKJ235FvnnoP2vLnjrXnpS4SQj2Ka5klPBVs5P45/rXndXmhF9vGrDKdLSKHWVWUpFEqIWyFTIUZ8OeMVavNUgms39vBjnhcbO7chiw6bjkjHA9KL2qWnZrSLibVNAv1vJ0Kxia1WWNh5cn6n/Jxiay1pfO8VhZMsmSqTWx/V/y+Q9OlRni3V7MKthK3vGuZI1cMyMygbSPdB8a1GnIJ4GKXsVsqZyj5DFugAAGDk+NY3T4EklEm1u8b3nI933ic5rVCUgxSid4dhJmCnG7z6fZyPGuaWXtzqDoKnHTof6jvbJo5FjRmZFbapUggEdevhT7WW4uJWYxSnJ90oSdwJ8MVDrEwnn9ssktltyxaUwHbg8AdeWPSh0N2GkBjklVucuDgsSOQAD1orLO9Vv6h1065Dl3uWVzH7TFH4LIxyPnVQSSH/bv/wB1QT6h2qtkX2PV5jGASO8bcT6EsDn/ABqse1XauLi4gs7oD/3bVGJ+gFdEJOS/12v/AH6kpx32kEO8cjl5c+hqMyuOTJKB61RHba4DYu+zFix6Exo8ZP0JqZO2uin/AFnQLuH1guz+DCmeHqH8ua/3Ymifhk/esc++/pzUiktxl8jjrUCdpeyFxgPLqtuf4kjkx9DmrsV72WlAEXaFY/S4tXX7xxSPB1/iV/uBwyFS5nWCPce/P8gJNCpdZ2PtEF65Ph3ePxrTex2F1/quv6VJ5D2jYfvFRT9ktRudrQOkqg5/s9yjbv6ilUeti/vavq/6AWpcmcj123lDrJHcpjhgyg4+OKJhIrjT7O4ZrK3tnIcQpIySMqk7SMjC+8OnjjrzUydndX02+S6GjyTEZDfqwPn1Iz8qAaj2Y1q8kMshCPggCRGBCjoOmOnWqRllTuTa/Wzs6dwVub/Y5f6nYrZu0PtjXDt+rcRkK5zzy2MDGfD0qlaizeziXVLiYhDuECrtCk8dereflVmw7MX0IUyzRuCCQQzLtxnr48mrC9mG70ySXIKnI7sIG6+vWhPLCO2qicpKO10B7o6bKuFiKSTKVL94QI24wT58enhRKxluLi5jjmfvhG321TG9R0PPQGrJ7OxyCMyzP3ka43RrsB4wDjz6Z88Vbt7ExXZlW4kZSAu1jnAA8/Goy6uMYtQkyUsqqky8YYt27u8EjGaibu/3T8jUrggZZwMDknjFE7Hs7c3kYnmc2dqf9rIvvv8Ayr+Z+hqOGXVZnUJN/uyS1S4AsdwYpBDGvevJgCMEEn+lRG7k0i6vBd70mt9w7sMDg5B4I8MGtPqJ0vT9JuNNsLbBnTbI5w0kh83Y+Hp91YaK0sX1JbTUtTWEum6MqSAw6FCx4HHTPlXTPBGL0ylql5LxgyuhW5BkeUpk4GGxkedKoNbsUl1SRdLuyltCBF1zuYdTn/PSlTJL3QdlyHl0Ziu5mUVw6bIOI2GPQUYdLxeREcfDOaiVrhF96IqfhXG+75i/oTcZ+gUunTjhVYirsVnOuBtHTxGam74oRkHjwq1DqZVcCM/ACisklyg21yii1jcyjlJNvmEqIaNJI6qFdQepYY+6jqX81xIscMTZ6HAziiUEBj95orjeepUYrt6TDLO7fyjR3B+n6ZBZIuF/WAYLbOav5B/2n/8AnU7Ngctcj5f401XDypEs8oZ2CjK8ZJx517kYqK0rgpQyGJrm4jt4pFMkjBV3JgZ+OKK3U0HZqxjUpC+tkMVZTkRqeAxHTp0HjUOqapB2Q0wmZIbvVJHLWwxnYOm5j1Cg5+PSvO59UurmV5rh98sjFnkc8sa87res0LRDkSUtO3kKsvtE7yOWLFi7ux5YnxJrV6Dolro1s2taquCvEMR658APU/cKrdldFEVj+mdWBjt4xujQjk+Rx5+Q+dVNYvNS1y97wWdwLdPdiiEZO0fTknxrhingj3JK5Phf1Yl0rZBrt9c6veG5l2k9FQHhFB6D/PNZPUdPlMgZLbvh5D3T9fGtSdL1KSPabKbH8QwPvqvN2flZNsvcxY8XuI1I+pqEYZm9Ti/oxU3dmagS+t4wRozMueSkgJ+lcurm7mhMa2NxASMFmC9PLPhRd9Bt0BEvaWCHyzfIcfQVVeztIyN3bm348laT8BV49LkbvT/yUit7oG2yTalZsv6Us7eCElpFeX3xxzlflwah0+BrgurxlH4MbKSfnjzxj60670vRJL0zP2kiuMjkrp8hJ+8CjNjfdm7OzWFptVuZP2mjtFUNzx1NVn02RL7q/lDyjS2JoIXhg7tpi56j3AMUySJgxxg8deanXXNGA/VaNrU/qzov4A139OI5xB2SumI8ZrogfcBXJ8BkbtyX1IrBkl4IwjMOUJ4pssC7DuVceoq2mp6mwxD2V06If8aZ2/OrMd5r7ci00K1/ltS5H1NH4BLnIiseizPwZ19Ls5sbraMn1UCmDs1ZuzbLV/TbmtfHNrxHOqRRjyt7CJfxBqUz6go/X65fY/5yRj/4gU6wwh/uv6f3Krocy5dGIk7GTTc29pfH0EbH8q6n+j7WwwaGC6jHTLKFP34rXnUrXvkhk1SaWRiQqm4kfJHzxVeTXLOIe5FczfBcfeTVFlUF88v4/uP8PoVzyIBw9mO2FoR3OpSQeQa92/duotFB20tgC/ai0VVBLGeUOB89pqV9ewgMVku4/wDuSdPoKrTard3M62cy2/s88Mm9VTORt6ZJzTw+0HdK/r/Y0Vgeym2/0LMeu3cP+vdqezMvn/Z2cn/txVgdp+yoU+23emzN521pItZxtJ09fs20Ywem2pILG3WRI4rZWdjhAqAlj9Kd/amOW2izjeSL8BO47U9iiCEjvGPh3UbD8TUmlT6Z2guGh0nTtWIB9+Vyixx/En8Opq/ZdlYkVZ9UIiXGRbRY3H+YjoPQfWn3/aGK2h9j06JEjXhUQYjX6faNVfZ0a8+NR/LyNUatqiGaytdESWd2eedD+qdgoCn+EAkE/LNZ3VO1HaG5naKKJ2HQSMo3EfdipZ7mSefdMzFj4npjyHlUceWIwc48K87J9oUtGKNRJvLW0UBTqmtqCk2nlupLFSR88UM1V57yGNriwdCTj9XEQW+vXFev6V2MvNRSBw0ggmiDbyP7qQNgxuOo6Hn1FGdH7K29rrN5YaiyTw7wm1hhsHDI4Phn3lP+cTxyaalporjjK09J4TDbX8UYFvZOqN72JTzn6ilX0lp3ZHRLe2aKZI5HWRgWkAJIBwPux880qvqk99i6xyfgwaewOfcMJ/8A2KamFrA32Y4/rn8q8tfRdVhXc+m3Sjz7o1X/ALXBzieP195a9PSWPXfYE8I1H/Sa4dPT9wAfACvJk1S/iPuXtwvwlNTpr+qoPdvpz8SDQo2/s9RGnwLzuVfmB+FO9mhUcTSY/hZq8zTtTrEf+9k/FBUydsNUVsuYpMeDKf60NLD+56NsRfsyXA+LMPxrm5lYMtzKCDn7ecVhY+3FyrZews2PoCK0VnrdzeWUVwBDEJFztA6VOcnBW2PCDm6RbvLC0vrhp7h3knfAZmc5OOlVTodorq6xOSpBG45HHoeDTmvZm63GP5RUTTM596SVvnXM5Y7uinwl7tIJ6lPqWobSdXuLUKgULDJsHA64A6nxrNXel3MoO/tDqb+nfE0SAB/2ZPxNPVD+4o+X9af4ifix/h4+TNns5G59+6vJT5ySf405eycJH9yG9WLf1rTIjucIGb0Xn8KnFpMBloynrIQv4kUHLNIV4cC5ZnYezFvHyYIBx+7n8TV+PRrZOkUQ+CD+lExGq9biIfykt+A/Os+93cN2yS1S7ka17vOzoudp8PjSSxTq5AWPBe0bCQ0q2ByU+7FdMNjBy3dr8TT5ZLdR7ysT5O5/wqubdrjiK2Lfyx/n/jRWEdPHHiKRILyyXiNWkI8I4ia4+pJH/u7j+YgVE9hcRjDuqekkoH3c1AbLn3pA/pFz99aWKPujOU5fK6IL/tFcQQO0MEakDgvlqbda1dRyxIJdm+JHJVOMlQT99S3WkLdWrwrGY2bH6xnyRz5AURhtWjijU7fcRU3BBk4GOpqcowqrEeHLONOTM5Jezl3We9kYA5OSc/L0pi2zXUaujSOM49xc5rRzXVhbnFxcICPBjmqUnanS4vdgEszfuouBU108pPazmfRRTueQpWmk3iajbzdyyxRsTl2A6jyotbaRJ3OJWQsRyVXNUY9dvp7+2jW0FrDISB3i5LceZ6eFVzbalqAzd6i7Z/YgTI+p4qsun1KpeCzwYtKVOVBhNO023bdcXjMQckd5k/Rea41/oveNDbW7tKY3KyGPaBgc8k5qnDpMNtH+umjt1P7c8vJ+AGKj/sEO1tPuxJeD+7Mm0Jjx909cjPWljgk3S/gyi4/hil/IU07R7vUwrhRBbdTPKOo/hHj+FHDNpnZyErB707Dl2wZH/oPoKqXWt395axrEIYJdo7wlt2DjnbjIoPHBNOTIULbj9pjyT866Fj+HX+DByl7PNlDt8Lcfe6nc6ju7w7IifsA9fifGh7xjIIbGOhqyIJ5dyrBI5UkEcA/fUEqvbj9arJgZx1OPka83Lj6ictU0yEoze7RGkTzyqi7i7nCqoySfKtR2a0iJLxrjUopBHAy95EVwwB/aIIwV8KzUKtcMr2sFxJkgDu15PPUE8ffW69r1KKG3jvJgmFCxtMVSVfiQcEeecjmhiwy5kimDGm7kjcrr1nFeW9vF70MxCJIOm7HHPjkfhXn/AGw7aaRDfG1xcQ6nOZrQ3EU3EDxP7m9ejfayPQkVe1+7h0uaAS2PeQSBSO6fYCUIIJIPBBI+nB5Neb9p9LtLu+9vtUaMSPveOR9zrID5+RyefSuvGk3cjtnOtg1N/pN1i3uplEDe824mEblJIGSMg+PhSrPXMmnnuUubZy8cSorRuQCo6ePlx8qVW0x9E9b9my79M/3ufl/jTHnYj7XHmwrDr2oduHWYDyWT/AU+HXrQn9a0q+vdg/1rppnXsa55LVjiRIJP51Vv61WmtNNmUmTT7fHmIQv38UEj1mxc49pCDwLls/cBV2O800gFblZSeoRVH4miGkOfRtFk/wB1Rf5JSv4ZqrN2b0t/sLcR+okJ/wDtV9by1xkDIH78hP3CujU0BxCqZH7kXP1NC2bSZrVtBt7Gwa5hlnbayjD4I5OOoFaHQoS2h2ZAB/V+LAeJ8TQ/tFfS3OkvE7tgupwzjz8hRHTNx7LWaxAlwq5wB6+dTy7pX7KY9m69BEQoPtSwD0BLn7hTibePlpH+SKv3sTQ8W1yw/WMFH8Un5Cni1hQ+9KSf4VH55o6Yo1yZc9stQMLF3nxkY/8A1wKZ+kije5FFGfMIufvyajEcWOIGk9XY4qRXlUYTuov5RzSvJBeQrHJ+CT2u+uRgCVl9S2PyFR9zKpJmeKL4uAfuH50iryfbllf54FNCwR+CA/U0veXhDLC/LoeFtf2pzIfJELfexoedPb9PLqEW4RKoXa+Ax4x8Kmm1extgd8yA+WQPw5qnZ68L7WUtYY07ggkuQdxIGaWTyuN1SDFY0+bYZWSYf3a28P8Ay4gT9TXJGkk4muJX9C+B9BWcOpa5ekrbWJjUnAZh/X+lNk0y/l4vdUEeesaHJ+gp+1N/PIXuQXyRC0t/p1mxV3RG/l/Oqc/auyjJWFXmP8IOKitdAsQ2fZri6bzkO0fTrRM2MNnHuf2SziHX3Rn6mhoxR53Nryv8gJda3qdzbO0MDW8PGZA2CKs3Ntc3bQ7tQkSMwx/q41LMTjknHnUU+s9n1ue6hU6jdHgLDHuJ+fSgmqdt723nks7awjtmiOwhzuIx4ccffTqLcvuRoVySj99mgj0K2UhjbSSn964kwPoK7c32j6au25vIIv8AhwqM/dk151d65qd+T7RdTFT+wrbR9BQ5sc9Rn1qywyfzMg80F8qNvc9ttKtW/wDT9MM0gORLL7vPn4mhVx2v1q+H+tR2kJONsAw2PieazeG/ZBNOVnzjHPlTrDBeBHmmwsGWRu9eRppMglnYliPiT61IowCx6Dnw6UOVSV5IHzpwVtpx08SKpQmoMRHY4YScBsnDEHx5qZpe/fa0rkIxGRJ9onGMZoEueq5yT5092lYkB3wPWqJ7C2aS1v7uGFEhurpYyMgEk4H1qsdV1GEgvdzAtxmQZJ8cZPWgyz3CqoEzqPDnNckubh1AaUOq56qOM1nTMpUendj9bURNFc2Ru7l2A35Cg59cZHwpaj2quXZ4IpIoYkmZXsCoZk6YZZAfePXrg1m+zmoj2VBOu6OM4VFbav0HUnPU1U1nUrWW7UWtqESMnepJ69OD8653BSm9QthbUu0+YohLcTSNESQshyBkc0Km7RrLqECEIFUfrecYPXj4YrMXAlc7nyfEH8qhKn2nc29mY5bjrmkWCIqV8huTVbliC0BJIB4BpUId5S5O0889KVP2kHSbQ6NbucRvKg83xiom0Mge5eW7N+6CarJNejkNHJ/MysanGpXkWO8t8D0UitpZ2XEjOjXuTtQMPMNjP1qCXT7uEZkgcDzxmr/6b3DBhf4b+PyqP9KSk4jjjQn5mtpl6M9HsH/rojn30+op3tVwOsrn4nP40UEN9cYMkyqD/EPwGTT10lAN0rtjzwFH1b+lal5BT8Ak3MzRmMyNsPJXoD8q3GjMP0HaqWOCgJAHxrK3sNjFb4hZDLuHRyxx4+laE3R07snZzxrlyFUc+eahni3SXsthai236C3ugZ2fNjXO+VRncqj+EfnWT9v1i8/uYmUHxC/ma7+ib+4966uNo/ibNBdKvxMb4lv5UH59Ys4Qd0ysR4bs/hQ2btSgOII2Y+gx/WoIdHsgcb5LhvKNS34f1otbWJVR7NZxx+rDJ+g/rTdvDAXXlkB5LzVtRXalthD4sD+JpDR7wxgXd8sUf7u/P48Vo/YZAC1zdFU8lIX8OfvoZda5oGmk/rkkkHhGNx+vP41u94ggPH5mygui2+d0LNPj99PdJ+ORRHTtPntdQju3hhRVUgrGSB0x40BvO3zDIsbIL5PIefoP61n7ztFqt+T3t26qf2Y/dFFxyZFT2F7mLG7W56JdX1laAm+1BR/CX/IYoNc9ttLtciztHnYdGYbV/wA/KsCWyc9SepJyaaadYF+J2TfUv8Ko0d9261i5BWCSO1TyiXn6ms5cXdzeSb7m5kmb/iNurmOKaR18R8KrGEY8Ik8kpcs0XZO/gsLl3nDkEY9xcmhOtzRXWu308asEkmZl3DBxmo7du6OQzL/Jj864yvNcOy5OTnLDP1oKCUnILm3FRKy8dCfhUipI2MKfjgmrHsJx78oHoorptTGo/WS89OapQhH7O2PfYgeik/lUsSxLxiQ88kEj7qfA7ldgbBX05NOlIYHad7k8nfg0DUMJ25AZhg+WakRMwkk7cg4bFcjSV1/uxjz31OxKRnJVgAeAw5oMKKyuisuSG6ZIGQfu4q3u3j+4jZfAZHH51SjklL+6z7j4YzVlBIjYk70Hz4/OnEOSRylCREEHTxOKh7qXGQCceK1MXbkCUc9QyYrjJOORtPqeKNAsu6NcrBL3Uud5OQScEUUmsBMhkJwGfdjPWgCNIcb7lkIPAzkVqYe8MShmBYDJHgKnNUzFC700xQoWA944+6qMtkA8bbT7p5rTXWJlQtg4AwB59Kz+qztHcGFfdCvtAx1NStmoHtYnPX7qVEDJCioH+0VyfepU1swGXVJP2ogRVmLVlU5HeIfNT/ShlrGs0wR7tLcYz3km7Hw90E/dWl7PaDpd7PcRXF8l0wiLRi3Mg5AJxgqGYnjAAPAOcU9IopMgTVlYcyq3/MUH8RT1ngce9FE/qCR+Bx91FP8A8b0GS9mgWe4YmV4I1jk3d2yxd4SW5BHUY5PFMtuy1nLYBgj96yyYJm53EkRdMDn3eo8+lChtTKaTwxHMRnhbzRxj8q46LN73tuT/AMVWB+vIrOLNKgGJD08Tmpk1CdfI/EYo7oGsM7YkXBJMueCGBWt1apLP2askgRHkCocMfDnmvM01X9+PPw5rZWHbmZNNtdP0vTZJ7iOMKTgAZ+Vc+eLdNeC+CaVpmgh0jUHwZZVhX+EY+806aDS9OXvb26TI/albP4/0rDdotf7SQypFd3AtjIm8JARkDPiaykkskzF5ZHkc9WdiT99LHHOatsaWeMXSR6ZeduNFs8i1je5cdNq8fU8Vnr7/AEhalcZW3SO3T4bj/T7qyXoSfnSBHhVY4IL8yMuom/yLl1qV5fkm5upZvRm4+nSqhDDoFpceuaW0/vfOqpJcEW2+RDf44pHJ6gGlyOpyK5x5UTDgP4cU7A9frTDjy++rEKRFfeIz6nFYxEEVjgvtHrzTjFHnAnUjz2mrKxqDwqEfWnl0UY2N8hRoFkVvAdp2zKR6Jn8akwiHjIJ9CM/KkHDAgZA/iNIqc8s/Tkjmhww+B27w2E56k1za4OWQketMYqAcu2PUUwYyQJW/6ifuo7mJyjAhjtA69cUxZu897dnnnpXF2sR767x4kdfjXSmG5ADeYoVuaxGTAY4XB9OppqyMZN+5QwHQHj8KcQcYz91Mx5c/PpTVW4LvY41yV3MzKcD93OfrTg0/d7u6IXg5x0pdzuHvlQo/eNdJWFAo7o+vjRMdV5MHac+mcGl3hUZlMgB8CBj600OhHKg/AkVE0XeP7oPwJzWYCdnjjOQVxnghufuq9Z6nJYSAyl+7ZgMEGhKxS7wu5VHgT0qRIWyXPGBzuHFB7mo3KXccxVyMr4FfE1UuzayyFSoMikuCy+J/8VmY7i5QKI3kAC7QB6mpke4iunmm3Op8c49PGl0ehtglLpUckhbvE8BwaVV0vlG7qcsTSo9pi2gLplrb3d33V1ci3j2MwdiANwGQCT0yfj8K01rpmlCS5fT9dljicvugU4IjXdy7BgdvGQfhnrWOFOBIXqeevrQGs1TaVoYkYQ9oPZ4cKRGrB+WAVm+10wWBB975VFbrEg7uLtHcx267BCguAhVSu4gjdge8NvHAPJ4rMknzp3hWNYfOiaOw7uHWt0pPGQoTGeec54UfWpF0DTLmxW4t9QEXfZ7oSuBtfBOxjn4eZ5HTNZrqea7kkYPTyrGNLBpugSREyXSx7hIYmNwGyAQFLrwVP2mwOowOTxW67PadptvZBU7lW2xE7LgMrMftYOeePE+IPIGM+RD7QohCSVwWOPLNSyw1qimLJodm37Y2vZ+51uAPqMaBI5k2rIWLtzsyRkKM46gE49cjz2+ihgumhibcsYCM+chmA94j0znHpTr3+8X4VWHNNCOmKQs5apNnKWD5108Ugc04pzBHia7nypHpT41DMARxWMMwMdSTTo48tyrEelWmAQhVAA9KS/3i0dO1gveiN4UX/wA00RDGeR8TVpVDcHpkeNMkUC5kT9kdBWkqMtxqIynK8HzAp6x7vtOBx1Ndzjpj6V3qoB8qKVoz2ZGeFwcDPjXe7JOSQcDrmpSikcgVFEPdA8M0obHbjjaTwaaFXduweehPFSJgyAEDHwpBi4945o8Gs4qpvzkDPUg1G6R7ie6AJ55604gYb0FRgkk5PhR2F3H4UqAHIA6AHpSAAHMg+JpoJAODj4V3AA6daZIDOBI2cksp48Gp5WN1GxpBzyAQTToVUsOOppjOzMFY7h680AkTxnpyRnPQZro3KAFzn+I0izLOyg8A8VNvZx7xJ+NZI1jFzjmRiT61IERTgqCeoyc1we6CRUm0FlOBnHUcUDDs7iON3mMVG1xExALYxxkipEA4Hh1xXG43HyFa2Y53yDhZYSPMg0qYkSOuSoz8BSqm4to//9k="/>
          <p:cNvSpPr>
            <a:spLocks noChangeAspect="1" noChangeArrowheads="1"/>
          </p:cNvSpPr>
          <p:nvPr/>
        </p:nvSpPr>
        <p:spPr bwMode="auto">
          <a:xfrm>
            <a:off x="254641" y="7938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14" descr="data:image/jpeg;base64,/9j/4AAQSkZJRgABAQEAAQABAAD/2wBDAAMCAgMCAgMDAwMEAwMEBQgFBQQEBQoHBwYIDAoMDAsKCwsNDhIQDQ4RDgsLEBYQERMUFRUVDA8XGBYUGBIUFRT/2wBDAQMEBAUEBQkFBQkUDQsNFBQUFBQUFBQUFBQUFBQUFBQUFBQUFBQUFBQUFBQUFBQUFBQUFBQUFBQUFBQUFBQUFBT/wAARCADcATgDASIAAhEBAxEB/8QAHQAAAgIDAQEBAAAAAAAAAAAABQYEBwADCAECCf/EAEYQAAICAgEDAwMBBgQEAwYEBwECAwQFERIABiEHEzEUIkFRCBUjMmFxQoGRoSQzUrEWcsEXYoKS0eEYJjRD8AlEc6Lxsv/EABwBAAEFAQEBAAAAAAAAAAAAAAUBAgMEBgAHCP/EADYRAAEDAwIDBQgCAgMBAQEAAAECAxEABCESMQVBURNhcYGhBhQikbHB0fAy4SPxFTNCBxdS/9oADAMBAAIRAxEAPwCA+HK7ZB4/TqP9Ho+V0f0PSd2366V87ARJiMjXnTiHSKOOVQTvWm2D+D8gdB/UT1Vt4Wx29dhw088EWQLFZbKx+5urYUDwG1/Nv4P8v9evcj7fsBGpLRPmBWKHDXdWg71ZQqk/jWv162LSJ3411XuL/aLwU/srkMffoSHxI5iV4k/rtDyP/wAvTVivVntDLJIYs7TjVW4k2ZPpyf7LKFJ/uOiFt7c8Of8A5yjxE/TPpUbvDrhvdNG1pEHXEdeimR/h+eilazUmRJBJyjcbVl8hh+o11PihgkACupPyByH/AG60TPHbK4/63Unzg/I1QUytO4pd+jP/AEgdfYqt+QB0yGio+E6+WognZHn+3RVN0lW1Q5pd+iJ+Rsf0PWGnv8fH69H/AKIb2B5/p179ECd+d9L7xXAxS+KhJ/lPXv0ba8DpgFAfHnr0UACPtOuu94pdVL/0Tb8r469FIka4+emJaIPnRHXv0QH4HTfeK7VS+tI/gdZ9F+df6dMX0Y/6R/p16Kn54/H9Omm4pNVLwqEnWtn9OsWmxJ0vn+3TEKYJ8DX+XX19Hr4BP9h0nvFLqpdFJtkaI/uOvr6E/HE/6dMBpnWyvnrFqE/jpPeKTUaXxSJ+F3179E2/5ddMP0Z14Hn+3Xv0TD/DvrveKSaXhSJHhd/16+hRfx41/fo99Gf0PXpqEfjpvb100B+hbeiB16aLfoD0d+k8fHXpp6/HXdvXTQE0jy8L4/Xr048k/HR01D+AddZ9J/Q9N7elk0CFFh/hHXpon4146O/Rsf8ACTrzodR6YlsiX3aktThK0aCUofdA/wAa8SftP43o/wBB+WG5gwTXSaFmlrz41+p/HXv0B47A30RyZ/dsSTWJDBRQ8ppguvaA8h2bewg1o+D4bZICk9DaTWb86pTn5Rq0i2bDuhkUpYYACMeOL8JU3rfFV+7ko3Eq8IVFPiRM19ijr8DrPoSfOh0WFT6eKNHcyMNIZH1yY/qdDW/z4AH9uvtajTws0aSJ5ZdyRMuiCRvR1sbB0fgjyCQQen+8jrTc0G+i/p5/XfWClv8ATohbWX3zXrCL31MZbk21AZ9aB/J8EAfkkdSK8IsIft4upKuASwB/QHQ3/wDXY+Qemi6BMTSQaDigAfIHX19Cp+R0fhxMk2zGjOB8kDwOpUfbU8njiQf7HpTdJG5pQlR2FKhx4P8ATrOmtu2Z41JYeR+h31nSC7SedL2aulULm+y5P2fT7mVWPJx5T74BWXkV9ogMGLcdE+8vwD8HpJ7i7mX1Czfb+FXGNUhkyUCmX6gfb7imMHXt/j3d/PnWvG9i9v2uqZoYztmSZ/riqWhucBT5av8AJTiPwPwOqJ7fvVR3DRsHHQQmOeq3vIZOZ++PQ+5yPB8/H4Hz56+bFMNoSUAYrWJeUtQcJzTP3z+zJmezu3b2antVbVSqhkdICSypv5JIH+w6Tu6PQHubtmvLPfwxWvAjSTWIzyhiUfLNJ/KAB8neuu2vVnDWm9Ne5I5rQs00xszTLJEPecKhJCuulU+Pngf7dZ6oV79v007uR61Y1GwlwtKJ25/8h/IThr//AC/z6hXYNGYkVIjiLwjVBr8917QymAyEs1MXsdajHF5arOjKP/Mv/wBeiGP787zxKJHBnpp4EfkVtosxb+hdgW1/n10/+0vQOc9NsHYnoyV1jsRNG8pj1ITxOxxY6+PzroJ2P2Phcx+zhatXKsD5apRufu+SQ+Vn1IYgo+GbnrSkHZPwd9VjZqQqELq2L5C0y42DVSY79oXuag7m7iKlpD/KtOV6+j/XfPf+g6bsN+05jHaCPIY+/TlcfxWkhWSKM/8AmRgx/wDl6f8Av/8AZ87XodiN3DRSZLIWuTGJNwjnJGr/AGgDyAx/Pgj8/HS13r+yge35cJXo5gWp8pf+iUzxe2kR9mWXkdcif+UR/wDF1dbuOJ2v/U4Y7iahV/x7/wDJMUZxHrl2fllZ1y9SMK3E+/J9OSf6LKFJ6dq2axtlEdZSqMOSsV2GH6gjY11yrmfSian3+/Z6+1PkVJHvMvGJjxZvB8nzxP4/TqNkPSLuvsl7GRGOymFWA8WvQ84RonWg418/0P56NMe1XFbfDg1AdR+KgVwu1cy2uJrsSAV7WhDLHIx+AjAnqQKA1vX+vXFlHu/vbDVITFnLM1NZSu7sSzCRxoshkZSxI2NgN42Om3E/tF92YtnNvHVrkajSJVmeAA/15e4D/kB0dY9twcPojw/Bqk5wR0ZbINdTfQePC/P5119CiNfy9UThf2sKnKKPKY63WkY6klaBZIk/zRgx/H+Dp+wX7RHZmZVicnWgVPDe7N7LE/0WUIetAx7VWD3/AL0+NDnOG3LX8kU9CkAPj/br36I/HD/br2j3Vhb8cTJaEfuLyX3FIGv/ADfH+/RqpDDeQvXnjnQHy0Thh/t0ca4mw8JQsHzqiWlp3FBvoSBrWh/brBRbX/26ZExJJ/6R/XqTXxdVGBndmA88UG+pjdgVwbJpUTGSS7CoW186HW0YWUkD2z09jJwV4RDUpLGg/J+T/U9QZ55ZgRpRs9VxeOKP8YqYttgbzSlJiGj+eJP6DrX9AR8L/oOmc0lYbIBP/r1i03iYeB/p1N7yYpnZ0sjHuflCf68fjrdWwj2G0GRf7/jppg4wf/sKx/XyOvpq31BDfTMNf9P/APrqI3avCnBpNLcuCNTw0aSn9SW/211rs0YiW9tFQkAaUb100tjpZlKrG4/uetBwZ35AG/wPnpE3P/8ARpykcgKVhTKprgp8+eSjrRkSa0YlFR5eTCMJXj35Pgb8+BvQ3+N7OgCQS7ioWKj+7HQku10rzq7wylXik4hkPAkBweJXkpLKxTQ0XZCV7t+X6CV4E43hE6xSTHhpiPgkA6Hgb8H4HgkDpDeDMb0zsjzpZuYtJ6NozvHFUEf3yrNwZPkk7Gimho8tg+djWt9K9X62atEkmTjfJTvP7P0MHuGWIN7kckfuN7aj2nCcyCnORAWYrxaxYoZXmnggxXO89hJHryhIfegZ1RpAycwxjQgN8klQDx5qet1/A2Z8O6CGea5AQ8SNYWN53jYFAzjQAcqN70NMQR8jquboKMzUgaIpIguxR5CGhVlRBYVVpBQoTj7bOXQcgZOO05BSAEZAPP8ANAxcMUOBDdt0ZrEkllrBgt2XAheWM2ArEcxGpMiJxUFV57AJ8EzNDDR7qsVJayOPdr26Net7fuJPM7KZeQYMOYSdysStpI7TysfdCCDiMfT7axearg3OeNur9dR4LatJXSFIa9pPsHulkgjnHBTpvcjCvLGV6g98BO/WpOxMbVBwVeXMt3F9NPXy9aK+qRzuyH3QKdfakqhXTFmDMoIAbQBO+P0kzVe4YYRXsqs2TMU7MrsySCkZBHx87+wRfdGWVm5jwfBH+hPca5S/ZoRew/1NWrkZEg//AGV/dmMEROiQqsHl0D5b2zx2EY9WT3PFlsd3LgIKRSwtmdPepKyCUILEEckvBtF4xHPJyPkq/saABZuu980t6gc1wZlWml7tyjDh7lUS4K9cs3p7zwR06jTRwvHO7hXfxHG7id225UE8l5HQ3Z1Ts2tctS25aVb3Cp52SmmI+SSx8638/wBug1Hu3E4m1auxYWybs9WOwCyRwRGEyslSETOsaCWZ3dlilfkHkZS2tahemmYl7Vw8OIjs2sjLj4YaXsNXmgh41GausddC/FdyRs7ks5KuvM+2YuI1Vy84fg38aupQ2gfFTbR7WmxFNpMjG6GxKjyRU67v7LycFVGMasG460zDiqro6VdEa8hVq49n4Ss8pGuLeNdD89lcvkDWqRp7QSvLIlf+ZZHUooDMQf5g7LyI5EMx8HrXNUvSz1yYzKwYGWUMERifk8fJ1rZA/XiN6JIltwtP/aqmOrSf4CtFxzMpCO2vjwOs6I1a0V6JZoG92GRVeORQSsisAVZTryCD89Z0VS+hIiqmapD9p21Ana2Cs0JCZTYmSSK7KLrIBolgHaQBdJy8a8a3og65zy1fI18bFeEIbVujF/w9YIHLTQqdaUb8so0f18b0ddCzWZY7qxNWsPHMUMkBKSJCOSkEBt/B0dgErrlsDR6DepWPnv4SqteackZXGsI04edXoWJ3x+fH+3Xz+zdvXS8YSInrMSeUd1bN63YtUAESpUxyAE45ztnNX/6hRYeL047qWtkzK74u1pJr7TGT+Ex46difPx40fPWdzVJ5/RnNTfWSWUsYOeRvfROXBq7EhSoUA6JAJDa8bB6pv25YoAnK2X+fclIfX+QI6+mt2nqPXmtmWLjwaFq54MpGiDrlsdHO17qABujXrmZD6AdvWrDgxSLTcPFHtlBi2Botpvxs7H66/HUP0UMtr9nnL1lqSzCWjbjZoynGPl7w222B0P6An+nQrLy2O5sHWwuWlimw9fgY6n1EqKgReKgAFfAH4+P6fHUnsbO2e3+2LOJxFeOHHWTYryRiykp4B3UEN58kMTr5UnR+Om9oCoGpNJ0EU/d2mrZ9Fa1pqzC+uIrzQ2vpm0oCIeXu60oI/Ug6Pnoz39Row5XtiWK0yTrlo2eNp2PtIY5V5CNjpPLAb0PnXwdFByPfN612EezVqEVjjVxq2fpnd1CxhA7HkFJ0AT4HnfRnuz1fizbYhHow1ZKmRguPysHbqhPJQAh0SD+T1NrSdjUOk1V/qBTSh+0RW0yyWAyMbL/zPyifWwNLoefgD+u+ri9ecPPJ6MdyRXpYpUNb+NLDEUKryX+VGY8j/dh1T3qFPYz/AKv0e4aVf2cRJLCAsk8aEPwKsQhIJJJ/A2ddWV6yd4YjO+nPcVbEV8vfv2q4ihRHedCS6+RF7hGgNnwvx01KgCrNSGYTVU+kOGrT+i/fqGgLMsMN2WC4yITTcVyRKCTyUjwdoCfHj8dWl3T6Jdk5fvqlVXBmpHZgtNZMcUkQLj2yhQkcftBf+Xx58/jqtfS7IWe2vSbvirdoywzXK92IxzfwigavoMQy7Ot7/Hx1beb9RsrNn8PcNen70TzqgCsEIZDvf3E/4fwemtpSpPxCacp1SVGDFc4erfpLgOzO0b2Vxssk8sOejxiI0wYNBIu1fej5B2N/B0R46o6rHBap1pLXspLNHz4+ADobOt/gddMftAd537vawqMK0MdjuutLKyqwKt9MPtU7PggD/Ug9c0161S7j6X1EgV/YdV+4AkFdNrf6Dz0Ev20NqGkRWh4c6t1BKzNW96RdiTXe3JbOP+tjNrIPWiFCUhpZBB7xXip2fsjc7Pjxr50OnB8b3Fh1rSjKOY3leKEXqwCs6MVdOQAJZWVgRy2CD+nQv0Js2KeHox1bs8UMGRLx+3KVAP0ki8/BHkqSN/oT06z46W3DQ9+V5wMjbkBkc+GY2CT5388if8+ilqgllKpzQi7UA+oVHpeone2I5jil91ABaKc6Ub+ODhxv/MdMFH9oC1VcLk8XLGieGkkrkFv7FC36/wDT1XPpjiIY+xZI6/NkF1D5AU+fZBGgf0GvnpSyfdPcVHufL0612GzXqyP7dafhHGo9wDizNxJIBI/m+fjfRJq6uWxKFkef5qoUNqMEV2z2ZlYe8u3q+YgrtBDYeQJG7cjxWRkB3xX547+PG9dHP3ds/wAvyf06EegtV73pPgrEqoss3vyOEGl5GeQnX9Nk9WB+61/Trbs3ZU2kqOSBQ9TYCjFLSYgswBUf26Jp21EVBf5/p0UXG6Px/brctSVfhjrpV3KlbGlQkDcTUKHt+vXUH2xy18/nrGxe9nQH9up4rTb3ybqTDA+1BXl/Q76rF1QyVTVgQcRS9LSKeFQk/r1Amrv5JBGvxrqwI6MPj3kCE/oSetV3GQSpwVmU7BDL4Pj+v/p0ibyOVKWpzNVpSir5nH+7FZFqB3kj92uTGQysyMuweSspBUjwQQdgHwISBsdmKWMkepHWs/wavuSyCR3CO7R+UKllQKyrz5MvuHjqJiz3awWTbLq9WzUgoe7G8y2UlsyTqOIZU26CA6XQI5g73xB3yC5P0+7UsX8LD3DJj8lnVsJYxdjONG85tRIiiWBPtVX0qkiEIAzFgFZieuVemJFNDQ50HuU2QSraiq3cZJDybHSxj7ypUtp2YIR+isPnW2A+BmFmjvrkpMBeiF8ussmJyKhfa9uZ4JN8dOObQSRrKS6AxAoGUaZf9SMtXlxWQy2Ft5ihf+qxmGlyktuc0cfj7l4wSTyxWfaRmUxyRzQakKOkSyBRz4s1b0vodr4+ye5ezz3hiL9q7kWyi45MhNUWazJMteWmA0njlCgFZJFd1kkdYt8mpq4gkqqwm3MUjdndq0bfdFKs8KV8gcS1S0s6RfVw28eYoY5mjkjYmQLcYrIpKmN4m+9ZE4ie4MfnovUruO+s9HGZzDduYxJswKTSVBFLLkfcPtMTJwdo67cFkHF0XlIyI/N7zfa1rs/Lr6ken2Vod0duZeACzjXuPcXIWJZJAtiG20j+yWkWrBsAwrGF9zikCtH56gt/4w7k9M7WByNaz233NPawd+KWuWWeML9ZLFPDIASfbxtyo8UgVo2tSchtGQwi6BTAOf0CpOzIV3UrZnEZHsHv/Jz4CtSareEt26WjWtTwyTLWj+slJ9tJNNVsSNGrh2HnkgBPW31lwORwnp33IIL8j1w9aOKXMzCxTkSeJKMkEqF+czASGYI3EPNJD9z7cA3+8L2PxNyY0LeZ/dufhpHDZS3alnRWnkxqywPK3CeOeL2wPcZYlmM7yykhigv1RE7/ALPcXeH01SDunMPhnsXFovakR7NyikkYjXjI4HGNfbTizGJfAfpxuZQQDyJpiUfEkkc6Hd1YDM5vuG52vWzWQtSWJLOQrZMSrFPRsiOCCJOFeesWWKOX6lvc1tHVOEzOdM7VcP6eYa1iMrPa7U7foSxZOPuGfJPOtlFsxsyT2ZCGWV34o0Tkh45AEMgWRY5stul2VjbndfdaR1b8ZrxRY6MRGahDNbj2zmP7BLNKyPO0eoiyIgMntCV14+s/auSnnbu7NYvDmnnojhcdetb9+CKCKwtlxGNySBZHdVb7I5RXQj3kV2qp4gwh3s9Y1H9zTFZITTB2R3EnqPJPnq4jbtl4o5MXIk5f3wGlDTSJ7YCE6GozI7KApkWKT7FPrVmWKuIooUZTwgQjgg0CPaQIWJKgAMQCo0WAPHh1D7m7+it4jOL21aoZueSqKuJsYvIJKLGSkhLxVAV+z3PmQuJCEiUySe2mnYnYw3/iWVqmRmv0rTxQ2K+BxtmSkKkQeURmSauQSWCESAO0SmNEQE/fKUTdgjBnvphbO5EVpVIsbOlFGuNJVjiWWRKzusinzpigA56jPgeF9wEj7gDnTcmOrXscl5llhrRVC5pQxye6wIZ2PtxAmVyoYlQHJ2CPJ+7Ou98HOmdnXD1junGduZ3Pqnu2jNOkrJFG8fJgnGRhyUEAMmuLBTs/aD5IH3vUnEz1i8uHtusEkc7KWU7COG8bPz9vVgd0+ksva/osO6L6QwyZCWu7UYI1UQwjmsTpIp1/ERkduS8v5d6YMDQueSvVx9i0gsqqwO+mlDKQN/OlAPwfnry7hDamrBHbCDHpynNazjTjbvEF9iZGAT3gAGO6upofS/MTYc3K6w2EEQkeKjdJePaK4VgQum4sp1+hB+COhON7WzuSw1PKVMZekqXKgvQfx4WklhKqwYJ7hbemXxreyBrp79Pu+8hHXXFzzY7GY+Wus8NqzHJLxiWrzkZ0Eo4j+GzcgAH91X0ORUQ/RlqsOJbuq9bOSp4avXqVmjsq4RAXqklUQMqqsIOiDsfcAza6FL460spbZySSFGcACSTnnRJPs663rcd/iACkRlROwgZqup5Hpdv083ZkmjxNqNJobs9UrGyOOSktx0Nqfzrob2hJ+/8AGWrFBalqstyYmSrBL7f3NsctgaY+d/gn46sjIU58x+z/AIrE2JKH0cFeFJLiT8hWCRJxV04+Cwfmuz5Vl/Ubi/sXrJke3O4ZSGlMdxQg2ELqqFFUj4I4n4J1tQfkdH2blt8gtGcT5HYg7GazT1qtjUHRBBj5DMjcb0lwWaMrq0MlNidFDHOBsa3/AF6lxxyaZjHOfO/tnL/6fA6uLDRGx+zfVojC2pYD20arTAw8EUVipYguG0NfABPj46n+omCoZXsvDXrGHVWkyuH5PLHG7NG96urD7STplYgj8gkEfPV8pofNc/5iEmak5WbktuDUhqRy+DIo1snajz/MPI+R8dbZ4IZ00xQjxoCKQeP/AIddCvXnGDAev2NgxbSY/FNYpr9DXPsw8tISfaGh52dnWv69X56lenWAp9g5/LYqtep5KCqZIZZJLKBCCPIRzxP+nTdOSKcTABqlcMkFf95JDLFXX6kbeNz4Jhi+Q+9H+n9j+eicUqlFCTrPMhLK7cWIPkb+3X4PQL0Vf/xN293JLncq0d6tFNLWmd0i9yZUQIhGgDsn4Hk/A6uKf0qxFuXtGOll7c4zFowWVVoHMQFOeb7dR+DyiUHe/BP58jkg0ionNVNnO1KHctMQ5eql1EspbVFLxblUaViVbZOvH9uuWJsPCSYWRofp3mhRVY/YCWQjz86A67B9Ue3ZfTXA9wZdDHkFxear4kQvF7bOsleCX3C4Pggza1rzx+RvrkKDMtlo1u2XAntu8pDPs7LFiBs7Ov8A06F38wmd6NcMGVdKuf0DriPFSQqpZKdhXBfX3fwWj0f/AJt/H46s4CON4EZGdksSyk+22iH9w63rXguvn+m+kH9nXtzI9xUrC41q7C1ejqo8kpUAmvNMD/IwI4wsN/qV8a2RbLdjdwwKC1f3A1mWojieFVaROW/5mXQ+w+Tr8fr1ftFLDKYodepT26v3lVe9lYex29hrOPyFiKS59bE5aOUlWG4i/ltEnQP43+nSJ3X2LmP3vnra4ZbVa3O7QzAmRipkDA8UcEePPkdWX25m0zsF+/RUPVjtpXeVUOy7cEXwWJO2IAKj/wCp9yPc2IrTy17dmmbELmOSOZ+LIwOiCpX8Hx1ZStUVV511J+zji2/9i/bokidJV+oRlbewRYlBB/T4+OrJ/dO/hOhn7NdBMr6OYS1FweCaa66SIQylTbm1oj5HTT3d3FheyIJZstcq04YoTO8k8oTioDHej5P8jfH6HW+iSL0ISE9KeWVKM0MGI8jx/r19riN/p/p1MwfdmM7grPNRVuMcrQuLMUld+Q+dLIik/wBx4/0PUy/eenjbVlYICYoWkAMh0dKT+n9OlN+JilFuqJoYuJUnZB/062ri1jB4gA/rrz0CwXq7g7+Awtq978OSu42tempU6Nm0YTLEr6/hxt42xAJ+dHXwdSm9UsLwDJTzrg/Gu3743/rCOmm8nrTezA50S/dg/Q9eDEhj8f5AdKee9eO3u3AxuUc0hU6KHEzhv7aIHn+n4+D0Dwf7UuA7lyUOOwOFzGTyU3L2aYjr15ZOKlm0J50+FVj514HjrvezyrghMwTViy4i083tUoq80iqpeOaQh9s6hft+AhAl2+9jiNK52ALvpH3i17tqhDcqy2w9KzYuYGSaCBQQJkYyKYWLxF/bZucROmIlUhHQ8r+03grlw15u0s1kTVYSRyNWplFbiCGUyTjR4t8/Pz1BxHr32njcjlrFPsi7jjfULdyEFLGD6uJBJwL8Z/cdQHk0GXYDka8kdVluvLmKnSptPOmmXtvtXt/v/CYrEdwzMk2UKZWhayK5KD3I4JJK1NknleWmyyFZ4hCqIPYdW0zxKz33Bcx2V7UzF+hk8beqVHlqXZmkjsQVyjcbAmHuoB7S8i6FgwCkaJ+00nf/AGrMX6iYC9jV7FzXc+BuPNSlr3K2MarMI5GjcMkk5BXcZGmX+46rGfM9z5C5FZxvbHcueyUVUDHzZnujHLLHZWxPPDPAv8SKP/8AUuPZeBov4FPSRiDzWHbJqYutHE0wYO52x6WdzRz9w95dj9x9ud3F6WcjeZaFhFct9PPYgsWJjabcgqyswjlIkjadpfbJVGyHd3pp2R+0R2FTxfqPjLVSXuKW5PFHmq16vZEuNuVoZ7MysWS3C8yQM8mmsRS13kknkikaN3i/aH9YPUX07yGJtelc3elC9Xnx1vL9uZhMQxLJpikVlQ8LqHAV1dzyQsRGfsCF6z+vnf8A6q+kWUx2a7ITtX1Q7Lhq95LFdlkeanLSlDnI1K71nikgLJNGG911AcqzbOmQrdHlUgUg4nuqxfRTtG/kPXbuHOZupYu0pbudxuGtuqPT5UslO4kVj594DK3aqqNaShYO2D/bWP7TmVz1HF9/VOz4jkLPZFyx3X3Lh8bZnjhxtqWZ5MXYjVoWEnKGV7tiIMsayVBMGSQye+ytjLfbVrDR9idi5HB3uwrMN6Cy2flio5qwBZq3I5ENUQzWpIvfie46rOjSwszcQ0bVT3X+0x3JY9PfVPPZLGYfEYz1Uwdh4jbyze5Xb6OStXh2sbF5ZKogcRFuAdJmLJ7wjVVLc0wa5KkFUirE/bK7JzOQy2X7msY6fIdv46hN9HDVyMkF3HMsixzWhUdEeRZBFNGJOLKUkR0fiBunvSTMTZSK/N2Vklxmax/0+Lu4qYFRbiBV5LFm7KoAUO8iLUSKZnjIUQP7UkwZvWzvnubPdkdtC1H27isfkaej25gbKWJKNCApHEktljqFXLSxcaxjc+03GWQIyx0Qcycf6h2MvBdgx4uw2Lwhp8ovp7DTP9rySIAuyWYBS2uSgMP4qrhLxwN3CyMqyY/uhq9IUYE91d6fs70o7efM3dmVwXdeZmMVfHWczbrxzRVXKvHFHCJrEis3v2mEZ05MfB5GWONYb3oWe3ct2ln7sEtHMYSGSS3HWxtVbDpAYg2wkTSGYTcXsIwALpOmlO9twB6G944XHtcr1XxudzNyNkK5nERGV4o2RDHFL9RoK0ixc9IOESzOCpR5mvixme6fVjDdqUZJ+x2SbFLdsy4+kHjoSvGGihhtJfO9SLv3KsgkRoYG8JIN6Xhbj6mQpRn9zUyHAE5FX12b6e4fsezgsY1HCUe7pMfpjQqpXeVYkjEzxgAMIVYxrv4XlEpOyu86onGHu3HrFjIe7sGl8wvVsVv3PPnLTRCawyGaxLceVo+Zte2r7CGR0HldjOjpdcPSmlTc7Gg3cnc0ve/ovLh7eGs43IV4qYWB7nv8issUbciwHEtyZlH+JQzfyBWahckf3VVxtqQRtWiuMEi99FSMctOFc7+86VtgkKFDa0Rpwxc/7yxdTPz5C0lV4Fmt1WiQLGS5YIoH3IR4G2JVgQQvkAJFjvnF27WMwgxNyG8rSyqlEe7OqhEMahyd7PJIw45EtwYLyYjrwi64y/dINug6gkkE7QBPrHdXvfDOCMMO+86QmQMZySBsTtmad4rGFguQ5/tbEPLDWqVcZXyNc/WOeMQ9yZYkYHZEyoy+2pX22UN9/BnDF9uT5PCZWKg9Oraysm4oqvtR/W1JU4SNyb7QxdYWAkc+EbQcyBDW1zuC7JuI1L0eMjqsFhnMVYSTeHEYVQ4YroMSNlRz3ptjpsr07lYY4FmluWoNmjVq+2RxdVY8hsAEFnB4qGCya4gdA7YBTvvF2oIBEdZHTA35k7Ub4kpVs2GbVJUrffaNpnl3b9KNjthP/YjlO56zY+IW1eKSIVkFueOOUqqs6nmf4m/5mOwB4HEaEfsoUp7le02PtxY0STcyTG1qNpdQSpGn3xhf4icf4j65aTblg3QLO+o1TD1IsZj6V2/mp1XUf2K1eUyEq5RHI8cTyYMVB4eG5OBs7Ss2MLUuRVppsfcrWQs6Vq8cSh2hjY8eOvB8Md+QdrvSjr03hbib9JYQ2UoRsSck84A27q8X4spbCu07VKlrGYGw6E9a6T7HqZK96BgQWKSVlx9yFo2quz8V91COXugA7H/T8fj89eZr94v6R9t35rlN6zWMJOI1rMrKPrKzDbmQg68b+0b0fjexQ9bLZKtTNWDJ3IKrBv4EaqqaJ2w0DrySd+PPnrTJYnastUWpzXj48ISi8FCkFdDWhoga/TQ11vUmBFYwitP7TditP684YwWobUqzU/cMJ8AkqBsbOvj9fx10B6qd78vTnOp+7VnqfQv7k0Vklgut7CmMb/tyH9+ubs5HXmniv2ljlvieuBbsV/ccASqANhdjwdA78E76MZLK5DLVZaVm5Ys1GXg9eSxLwK/lSB8jrgRqk0pEgCoP7OGarYGPvRpeD1DWniZ7EnshFbgOR8N+gGv6/PTte/ai7Pr0uwg+cqscJYDXFWKaf2f+BnrkPpQP55lGgTr5+AT1WvaQ/c2czNagkNZUMHOOGWVf5o3J5Fgd71+PGtfkHo9mmt5/C08TbUNQq8TDHDbeFk4oYxp0Ab+VmG9/npUqEUpAJqL65+oFTJ9u5uarZhp2rebq2FswRHaxCvVQx81BZdlTtfjYbZ2CByRiIoGxWOewwV1DhOTa2TyBH9fB66Tf0p7aljlSfCRTLJJHIzyZCdnJQMF05JYD7jsb0SFLAlVIo4+n+Zd7stXBG1h6mYnqV64Z5XBjk0EYKC5BEqIG3omRPIOj0C4q+hlCVLMedFbJxDSVVdH7L71a9V4XtGKv9VWljJchWi9i0nuKR8/cOPIfnx+dddA48UjHFJWlmmgF9uMsfOVWUhh4OiCf6b31ydiKXduXr38hbxmYa1VsyKtKm8sC1bM8MUgCsH92SM6iMe5eDKCR5IBacfe7h7V7cxtq5VfD46vRs5elJLZeRDaMvEu3AFwGLN9rAsq8tEaPIVZ+0LSP8L0AjbPn9KHXClOrLkb0x+kdNou2slXVipGUxnmHUg2Z4R86I+TsfqQPn46TPUmBj31nURSp+umHIDySJD5/T8foOmn0jsJjMTegrWGtV3s1bK2JGDe4YZQ6Fda+0mIfIB0fwfgrmu0MdnczayViWwk1mZrDrCUChmJJA2p8bJ+etiy8HGwsc81Bvmu7/wBjZUX9m3s4DQHG0B+P/wCrm6iftQztT9Pu7ZvecJH27ef2lVSpIhkOzsE/76/p1SnoN61yenva9TsZGknVp7ApGYxn6asbTQrZZtIgQ2HZTzbZMZCKxZV6rj9oP1azXcWU7uxcd2c4XF9tNMr4yZZIpWmglZppTovxCPGmnA+2TfLnwPVRH/ZNFVPDQABXY+HqUMTHYSsFjE8psSqrltyMNs3net+DoeP6dZ3TlYa/a2YdpYyVpzeCR4IRuuTKvrRlO11lrV8ZlsN/GVYBJOk62ZGQlHdxX3/KsevOmEkR2qNyEx+88vd7SuXst3FPXAqc/p5Fg56B9owEqjb3IHHJTogKQNnyy6uWrZPaOKgTvUCHfhCQKee3cO+Vw2ChSwsDxYeiskjw+77IWvGJCVPwUCDar5J0DriOib+nmeycMssebcIrsv0wqWE4/lOThtfcvHYAIBbwWX7il4jOWu1I6Imq2Wp2oFgrxWCIpq0UMUpQnxJFvgqrrYO9bYHS9EMr6rUMbjcbfmRLMVlOLR2ZIoZSz+x5EbRqq6Viz7I4r+T415q57TON3AcS5qbWMQMAwBzrizqJEZFH5e1FmzGQM8lmAWLE0pkr/VLCrF/lnSQIBr+vzsH7jtve18LVwPemMuyw2ffatJJI8klkLGVj46IeTidmRNFk3538hmVGyPqymGzeWtYyo2SXmI4ov3lGK09kF2ZFPlUZFdmOtDiv8pH3ArT9Wsba77WkViruZJ47E8Vjh9MY6/uHzpmJ19QCyEIqI7My6ZOgdpx+/XctNocJSCZmNvLyjzriygAqO+KVMnku4cxjJTDcyLVmMdiGzN3IzmFwBp3gEZKqroxCMQp4k6+7oRne6FtVrWIPbv717gfHWpPq7uS9pJSIiwYbqksNMuwsjNoORy4kBhzHcndeCxebSCXtGhhasbvq+0l813KCdl9xr0gKgqCxMaodhCHBOlOpF6j53tNu2OHZvb/beAxssEvb0MazVcintrZlrPytyKw8IDaXk4leZhoAmX21i/RcHQ2RqESKphvZRNIUWN7SEtrJ59O11xqSWns4TIGLL5IyCZ/cMcyOjuqkjiv021XiDsjZlekfptj+6fUOhbwWQr4yzDkYpI5sjDgRdjfTPyhr/Tiz7iv7e0mjjYhwVJHg3B6d+oHdnafabjEt6d9u4v3J3jxtYI0oYsVBkaO+xkm0qcx5YsOOx+EZc5mY/wB40Hq4CDATRWZrNmmsi3bMPtRGNYnhsuW3G/smQx+4BGq757kXrviLNqCHTECRnekBgk/aq37S9Ke83gyXcOOzvZncWVvSQyLR7whxvKwfYiZpCI5Ukrkh/EMi7HAcuPMkfa0bPrBh7vZ3ccvb3a/dphuVK1aOiFZJEVopRXtx2QHHA8va0CYHVvbkgZXc32P6x5zHA43HVsfcyVmyAtXJ1Z5FV5YxJGAIJYxErqwK8eZ1v+HobI6PK431kyGQkXHUcDist7WFkaxLI1tZeRlq5Eg2S0U8NmR4V4bX/jIywKBehlpxxi6Ib0lKjyO2ds99SJUCoz8xQns/vPuDHeg3cvddHN4yvFc7KiWxenrvPbltBbikBkmAiIkfSl0IZmP83E9Ev2gu7rsfo3Zw74/HYXDQ1qn7timwl6K5dhoymVI445JXWuqpGTtlkPtyEOsJjcdUt256Tdw5f0klxMmSx0CVcmuAwFdZpVW1ZGUkMl2SNZGYOim0oDxgLCjsqcz7nXQ/r3dw+O/ZV7myGNmh7iktY+Oja7knqXEtWyZwgAnewFdBLM+1jUwozSxhEKMgOqUVI25danKUJX59PClHJYrvWCWvb7kudzV7mW91JLcmKVUyE8ZjHvV60NaOw8YRoyEZ4mX212TriEftw4zEd53sfYxOTz2Vo1lkY0KKzjHSCSRxOImZOFmJPp4QsgK82cnmqfe2etsOZs2MPj+4O4s13vdrzWRYp5UtWxUKivNNyVEQwlyqyODHESoA5Mp63X/VTHZPLZyhj8fgbVfPU4KNLD2zLShnjhedozzjkLnXJnZ3nZ391gjbaKFMGstofUVyT3xPnBnFUsBXj+/s0J7CzdQr3Fge15xePcDU5IZs/XmiguV4zJFO7tAkclyHlLMAZivIum15AsLp9HJsRJ6XYPEQ9yd6YyOWgn1F3FYK2TOfpo4wxmkx7SKdDUZjkcIkMaq/EIvVZdnwjs3IWcpPKy1KeOjWxNPPYSrMFvK0PvPNPpYUeRAsMgZWCIW9wzM7y4/28PV/IURh8acRh7DwIkUlOsZJYIXU8JUT3mVCqjkOSkAhQQCwXrTcNdStoKBxyHd4b/OpR8acHFXT2n6gdtHHA4z1M7ip4SUzZF7sGGVYYzNMXDyA0AeUzvKxZQU9yOZdqVC9Z1XOT/aJ9UMH3fkcT2rh7Ocx82VvJUydzEI1uyxtMm5iSAsjOCrLxjCHgojjQKFzq6riVm2dK3Ug+I/NQHRP8qkTZmfsmM1nrVqFaiLMtC05MkakqzJEoLhQY+DxMXHIp5HAlQ1cdzd5RQ5KbOGh7/bEE4pRyx4xbCtwlRp2kBLlJGddLzA+0DQ3piDgvzwZXAYvuCkchhJr01L6YNJVijlZWTZZ1J5B5QSQA4Hkb4svTl9f2vWx+Cg7Zo3K6taisJTqZHlPxVyrSKkjbE7MIiCT929k/Z187NsJtFpWpOoq54iJzMmQcdI3r6uDanVKzp0gb7gxjuNG+z81Z7lz01M2VgrYiEVoa81uEWZ55I2K/Y4k24DRsCSg5MVZRojotcv1+6+2jZfK2cdFK8tYV6pCzWApRDFXLAe9zHDRCkFgAU2V1XPbnbuSgyN2rXx16qk0lopashohIWZ3/ivrRUiJwY9heYHnyxM7IZPs/t2SM3u5aeOda8EUNSaeT3JbAcDnMwB9jzGqONa0CgI4K5ietw69LYmIgATHXruflURdbS3C9zuSYHdMmTTRB20vdq3Z7kEqY7A2ZC6QTSRwX4/4jQ2XiCkSci8rh1IV9/4gigB+1O+/35j8jkIaGRZReWL2TZMgQCIjkBxBVTw2Qd/c2/HSl6md92e2MkMrcy1fMPjo3eKnPA1cz1/elgsew3PzNHMjCSNkBVFD7PlVzAZ2v2l2tPYE4SW7cRJqNV9SQEiU8G248lRE+i2/4i7UDiT6z7OKUzbJ7VeVGAmDIxmTz+21eIe0iEC6JZRGN8QfADkKd6/qGtim9uPGWzGkjow+qH+EkE/7b/t0Kn9YIa4qr+67QazGJUD3VGgQND48nz8dV7Y7yiXtG2tqtj4Iz7ntyPY1IT7jksoD/wBvGhoqSCQRqpq0eUvd4xR1MfkL1eOwvJkgeSJdMvldgjXyd+P+2topZBAFZFDZVM10zd9VEsXosclGxuSwgWxBkOIIWRQWU8Nld7BGh+n56B539oyng8hlakuHnaShNPDzNtkSVkZv8bR8QDwYfOwwIAI+7pHwve1vOwYOrboWIbFRQ7TWKSxnTPF/L9u0U6Xxs747/p0n+qOayuV767kx8QwKR1ctZ4i1BTSXxK3ku6n58fnZ8k+SeodaiJBqZDYJhVXZivVS/kKYy+MwNrJWL89WFaMFuSfjH9PYmeVOMewqpGzt4AAVmJGumuvne+LFbHXX7LSnisrer0sbbnyLMLjSsApThGyqPO/vZSfHjYbVXdi9r9w5jtKsvbORix3cmNtUL1SeAxFTIkEwIQr9o+1mIKg6K/HTfc7c7on9J8F3rnu7GTtCskqY61g2ZGpmCD24w6FgeUU4lTmoYN9O55BRCG5bhQmd6YUJmBTN3plMp2/jr8eTp07Dqqq1HH3vfeRDWE0nkqqnjyCaRmYkroAuB1OxPamRwmcs9udz26fAS/SrZpxTyCM2Iy4jMIKxlpEWMAOs3Ehz7qmOPnA9OLlLvSnDj8nkYcfna8kEcceLs/TI1iORwpKcmUuFKxGYu0gAb2zybXVn5Ct3FEJqFy+mbtiNkr1oLk0QsOk51JIK4clERy7BPDHRITZc+Hcf42u5uAwcb+M4gjlG8zRFm2GgqNJmG7fxuN7m7y7TpXBWxOTlmijSPIMvspLHCJXZhxaUs0BjVATrhLGZCEHKd3zIndmIlxn1LLFPYS3LNO8to2uTezDDKrcmJOoyWU+4itGByIMoTe8+/Ti0wCSZQYc5Fo/byNKoUp0UZ5vvDGIksy+4CwfiBEj6YeHMVu5e4Jahr9vRYS5jKz6nkx1krYdvpwFSWEL/AMwxSRxgo4AYMdcQQgnsrhCkXDgkDqSNgAScDJx1P1qNSEgFKRvQjsqjnK2Ngmvw5aqivXZ6M1VPcVHsNG6bdg7hVBYzNxJk3H5YqeiPqJn7PZl7IpWjgsVq1toVkkiclo+RAY6I86HQ7tjuGfK5/C47931cDQu5WjFNUnliKQSPLzDGu2gqJEqfwo3Ct7vEMdlBv9du2Jrj56tVoz32Nh/bixykc0DhNqv3cRsjSkk6Pz+evY+A3y3GFG5UAZECcgbDrQ1SQFACnrtnLzdp+lWN9SIsJ9ZatrkKOWRLg+niq21mH1s8IkWRYg0DxDbKP4J4jnIzkL6/ZDHS4LvDIF7F6W9NmLFR7kkIiaJ1eujI4GiAIjIJCxZ9u5cnkQV9I6EN70FzPbvc1n6TB4/LVcldh5/TRyVmlMSwSSyAAWVtUlnI0w4RQoOHuSkEu38TJ2z2tHiu4YVNqnh1xgIiieKyVjUo2ypRCriRfu4qoKKePwKvGOON8PCgn4iOQ3zHd/qiaWe0gcq2U+2q3ctuTPYyK7l5sfkX3WgySxrMRIx0IROBpXXiisVXjH5J1G3T1/4Wk7yyNmDL44FZJZmiiuxhDGkEgUrr4fm55Kq7jZVUkfdyYX2xhMdJerZgZzLPXte41f6h3ZI5GVV9se5viEYhgvHZdPK7jAE+53FHWlt+5k5kgsX5BUaxCYo4HPBizkkrJGvl/ck+0fAZNjrwHinGbu4c7NtZIAgfy59e8fmrzTCB/Ln4UVzOXtTUwgqrEsTqkU0XBHYPHppYzKR5RGJ8/go3El+IV+5LzYnLTSTGalN9Miy33EhljeR/aK8Q6LHvkoWTwSSDycIdstjuarPhkgS+chi6qLNLNXrRuyQjkdqnhQNgqB5GkAKnRIr7uvuODEZLmuMsvf8AYhjSL2oPZaMEe37aljFHKzhwN/aBGvwH80OFlTkNOAgD9kzUj4CTIM/vKvjvruelYi+iXM40Yku8F+x9QESJVRnmcytGsf2EAiNQpPPegUOl/Fd1ZJsLBgYkuR5RaUka28m38OlExMayuT7kc7Ao6x6AV9qnMcieliZc1Qyf/wCW57Vy7GxtRVbNirdmhMXIRmMh3QF3hD7HI7aFQduxJ6CqMVi72F7gycjZPKzGCwlqSvNqXYjYQqg5s3tOqLsFY1rqn3KrSJ6AbNq3QlaEgzBic95I/vNBdUkJO/7ihnbOZhzMlbP5bt+5lcizpPUvPDQjsTR/VTM5WPjBCvKRFmJdVYmco68QX6mdu53Od7d3W8TmIMkmPWrlLUbIa1f6ZxRsMqqYnaRWVW9o8JNFSQftYgs+czmb7n7shzVLuC1iZSkMlaFkWaOun86FFlRhCEGgTGE2CN7IOtFTvb1mnydMjvoS0feBla7Wrwi5srwiHCEmFgxjUeCJTIgHIsY19K4bdM8MZ96WmSsHBOeZAjxqo5K1QDVW+oVDuPGZa/j5PrLOLmKTjE/TR1YTHYQ++7SwSCMglpNJLHGWLAhi0LMq4e6bkl2i97GXpHknWw0FoQ2DJbJCMFnBaOaORn9tU3oMh+3mSS1eoGKHcGYzaTS0YmimnkpZRJq1V0spKSvvyo4Xl7i+4I1dpE92fkV+oCmuqnbEl7DXMpkMjSnqO4mrVXkM8srRzRw6jh4MtYybbgjHRk8EoEMbZ5+5TeqLjmAeWZEnb845dKbhI+Leg3ceZqduXJcLcpZCDO4cypbSsvtJFPFAwQBXkY+4ikNonfKB0U7IPRzHUe9ZuxZaQmrnKtJdEjQ2lW6xaNlcIsKy8nMTyLqVlCaBTgx91wGV7Wo4zIQmtjMElmeVRLjxSWSKqGXUfI8PcWUrGxIVWXT8vuIbi7YKftfuTC2PouGPy0/2RYOJTSkRI/cA+pmWPlP8xqfd5lmWQaYFWLl3IYQlxkeJifuI+lN1AZTSl21js16tz5bJ4bIhu5O2EyWQyV6GrHUW5ds3bHtCNXh3GvFpTqVSAZPbAjL81ZO8PUGnjfSvtHtK5z7hrUMxjsRcGUmSjDJALDW5a1jwY0VdQqswDDiZCWIAHS52Kljs+LuxDZhGRnzEkks07rHNLBJHBKknuBfbdgSHVfjfLWgSek31Ay2Cg7wwFitdh4Rz2Lli57fuVpWQPJEvjYeZeeh8gPJo8gdsWTe3L90WtR7PBEc8TB7ulTQpTkctx9atTL945bGWIM1GIch3BfhjiyOTu01R447qJEOBJKMyCyVic8gkfJC7K3BgGPsT9pd6STZDuarg8ZexVmGrfYC3DOg17ihSgQI+5ZAE+yQLD4HJH6ESVr3dF2neyWGiq2Z5nyKWcjeZbNaAOhLajj4xfc8igRleJ2wiQx9feZyD9x5mG1JDBVxFCJYIzirItxV0hiQSNGSqGGUiNZC6rGCeI5qW0YUDUIUZJmcg79Mnn/qq2nTgn6VN/wDyzlLtT9xXr9RoJ2P1MEqxi/I/MgynkCH+0KvAFSqycda8WgnYNkUKTYm1iMpRxcj1RlqmMlie3/z/AHfZI5EMulcllcB3JCn2yrIOI7OweZ7ixQEk9WhUhjhuSUomSSCJ300sSkNI5KqvJuS6AICkMQ5HuiDLdpdjzrmbhMuT9qxPaycpsJNGX5KIAy8Y4mjYyPAp5BxyCskSjqm8n4Qlh06h99+/byqo6kKEJVmnrEtlaPd/cuWxFmxIlutMqpC127armQyGRIIm5K244XCs/tjnHFskhh1nQvB98YPtGl2ti8XOkt5qK1oHEKVoLR96Q8GEyqHBkiCfcVcGRif1bOsq6HirLGrlJMExVBQUkxFAb/7huo+Dvdzma9Uve27VaSNLkZo+UNcRxg+F+59gaQhieWv5QnaHezYC/NJbeStFPbrY4pcACRQIkicTXDamYj3NsCAqqyk6byRk7Y7J7jt2rY7mlxdqhSeTGGzIY69sqIpFZElK8Hk9xk0WBJDN+ddLGV7b7HyVDD5m1mrFW3JfdGyUxdWmjViyhiXfidsuvhwftk+8N1ouH2Ld02oKKogSCAMnpiN/ltivo7i/G37EpAjVJ2kyAME5mmLvjvGHJZSmi3M1kqVeT6xWoLXn5aEqK8EkwYR8ZFQHnzZRLLpuQdXScj3lVgNHuTt+KbGXHscauNWlFo1jJPzd7XyxZVTmjEaEvIF9HqfdSPH5alapa+jnE31FKROHsP7jqixFfGgiqw+9hojYLA9DHxVSWGISe7IYphLx95lDHTkuFXiqvzkZgxBI3sEa6N29oy0gNgSIgz05z5/1vWHVe3TvxAgGZkCPCgveGZz0/wC7sqseVjyk6WLaQwxmSpFNPL/HfTseMkn3sxULoqpXYce0y5PO5fJdiZRYrMkGbsz05GhhYw+6PakWb4IHyy8tnbEAnZG+vWld4wjOzIpLBSfAJ+SB/kP9Ovjo01paAASMYHdVRbIdOpZJNJlrAZ3N1qa37Aef2296W1IZXDFmHz53teO9fOgPx1Es+nuQTORX4LFH21dGMSF10ABvX2f08Df4HT91nVg3C6QWzYpZ7M7bv9uyCazZikcKB7cZYhjsEsSdefAHx8Afp5nd44GXunurJ5hbv0ouWJZljWHRVXkZ+LMHHLXMjevx/l0XkdYrMdd2VLEnhIWIDt/YfJ6HW+5MXSh92S/AU/WJxJ//AM764LcIgUnYMgz96YsBnsj21gZsdjcjdxszmLjfx8/sTxhFZdAgHwQ5/wBugeL7cjezcisZO9JStySSS1X1JGGYOSUHHSHyTseftO9+Ne4nP4rMssFWybFlz9qRjySR9qaOvLHwP66HyR0axNevcu0zJQW9DLGzkzAI0CEf8wqW5aK78FdkE6XoZe3SuzU2pRBAnkPrTChkA6RmiV3MRQpDXGWd0EscBjiMkoV18qgcb27MyAhj92mPwSVYKvrBajwE2Ozv0tmvVWskcqSkBQrbVnWGMKdxiUDlz8shOghJC5+rSepxzvuTW6kfutDYh95olAC+6NeSWbzptDwzeAG0GyFkwxXrVKjBARIUh9goWcne4mQSaDcQw86ICkgj5OF7Fm4ALiZ6HHXkfr3VWVqBirdxGFrZvtWnSw1mfFy5CN47M9OVUr15kX3AJUhsBlfaxhSkWgk/HYfiWndudr5TFVpI+38XlZ8iliGKVDaVpVQqwkgDT7VQgmD8uKtGkcR4oZkcVV6dd9TQd0o2SuCLHfTDhajAieruMrsN5JVQdniVdeJ9vWiDc+V9Q8tncdeY4yxPisgrTxTLXWRph7eoEVpJCzMSzI2gGAdzwLeQLuEXTJ7IDUjfMxP3xyxtS6EKEqMEVC7T9KbtTG0ZM/XMuUszRySzxPFIwlayChkfUplk3sbJ2ZBHs60UsDKZyph6kUmdyUFE2rTRirNOscglVUPuFRIACQCdKzb3vZIIFD4SbKZ7EY7IRUpKj1pmjtpWtMLFhZUZFYiRiCwVj/EEf28hycj+W3MB27Ulx8uZuCn27kUtqwESRJbSeD7Yw7l5DxeQKNbjj0pOlB+2228826FPEKHQYAPLGfnQ0owacM7Z7YwfZ1FV73w8NiWhkosjVvpGpsRT2vdgYTMocRmLgkpWQg+3Ao8q3KPU9Ve0bQ9nJ5erYtPAZLqyM6j3ERWm4gHiSoIZk1teWt7Oh99j9pPksBVs5dJZZRelngQoQsADPDXYSFg7aQAJtmKqykMABpg7g9PqFzkIMctllmR/ZrnnylMhcleL8lPw5YEH7fn4PWF4vxW2ubotPzqBgkQBIxjHnRZh4oRIT3VF7XyNuaPG1pZcdJRL6irQyKHdIi8jRyB+KoxWEjkDoBeLKCQDqzfdj4jE0jdxtirlWgjmkUTpI0JeUrJIxhQiRTxDBgSGIVW2Qu27tbtX6GtH9Diocc1Kun8ekjrKxVt8eTDgAD8hh58ka0SN09PtrH1THcw7GvDC1ci1G9YwcFDOwBZRxP3kNpFUIpGwgZcsm6YLsBBI7sHn3x0/qrCUqcQVJx40lz2qhxuZ/dQpwzVKshRDeBp1oVjLRuqK+5E/gJzUMoPEDTBd9JlbMS/VTpWByVGtPXgs1rk6WHd+URD1wjll9mSN0AVW20Oz5C8rUTt6fuDK43eMguUJvYQtZmCh4uQMnIrzLaCrpCzLxRWRm2CUnv72q5v1WsCOzeiWxDXeYSfXpVWRmZQ6Fk5hoeWo18bUcQ3k9Y3KSeyiZzkyR99p32qo4iDJx0743qDjOxKfddOfKUb0XcLeylSrKliGs3MGKPQNRv4kTCIFod8ftKMQ4Oss4zHZK7FgKFaT90xRBRLXyAZYJUdgHhjVWkgkVIjNCqldnZUctnr67c7PxfbdjHstmrVndxi6EcbPC7H3GRQ0ErhEO5zshVbkh+0l+PW3HtdfuXKWIMrauYqGWyLVmX27EjTqIFaNTHOCwURlfdmX7V2vAquiYF66hxfZr+EbTy8P9VGosI/7AQRn8VWPZtmLtWatQzXcidnmzXazQe97FWQj3XWZ9DHxqQ38RkZmZS/3cHU6VuvUu6u5cbll7d/ecs96rK+PymUrQ1LMgPHi8dj2441UiR3XYcGRzzkqOIx17Z9Pkx4T9z4GjZpySLceWKg9wGNX2gSfmCvlmYiJxIFJ5MvJA2rt7vFu2s/Sow1LkeKtl44sjYiNiJwgYExzFdA+3BExL/cQEIQ/CmF8TceHaNJ1KGYMQB5CR5eNDEOIUMDel+xUW53FQn7duKl6CWW1KkbJR+jqq4gQfwwTFIxZuPGMh44pBuQBdpXdeRjod7d1YgyVrlGuWhka3C8tOW1G/uuZGcxCKRm0No2jxffLbCSxL92PKZKLMYuOhmZrdNa2UyFUvi2SKv725o52maIyx8xEI2JYSeyCyiIc6W7lz1jLVq73ly0NuCarIryia/I0SxGMTR+xzjj9tFLMWclyzfYQAFJ2LZfWOgG05BmZIOeWMbZqqtshVZkc4aGOzF736+eqW3GRkxc0QjYK0ze43ufw41LI8gJjDSBTH9iqze0kemkEedN22clcp3QCJZKzAw1/5HgUyM+n5SRo5EnhygXw2j04Wa+JxuFo5epbmGZuzi/XbK0Z4rN14pVMBlh936cADbH3CyBeQAYNGDswFqxh85j2vLbqi7O1mnPXeF0eR5ZEEKTQyvC8k+5kPumPQDhNK3HrUApS0pLYyfnjfxqTYHTVfjvDuF+7e8Y57EeFdKcVy415Y9OqVo41MJlQmJpV4mJVHNecZ2zRJsd3rSli7nxV+GGv2vSqWbF792JKktmiBHXAdhIzkyseCiEklWQggeXZ79P/AKC96jd3dzZK9+9MjWyEyY7F5UCyGaugQ2JNyaeaONj7XItyIkKkuB1BrXIO6/2h7FXK0Yb74mmYYolJVEm0kSowU8FaNn0FXjykUAsHcnogHw04QlH8UycdwGP371Z1AGQNhn5U5dt9h341mPceMsZDMlRAZJJFuLQKAokIbY4Kv3IwUhOT8U0OQAbuSQYjuG9XmsQx5R6ki1pq8jI8jvYaVEX29IYoyoXiAUJZPB0F6svANYg7fjx2SC1LddWr1cgGlSYuqu0qLsGU7JYg8XUNEkfJNgmuu7O0rmTv9rYWm+H/AH0WtTvbsyyv7X3ajjkRtmIKyuFDxKZV5OwcMq9Z+1cceuFLWqEnp5/IRih4lxRqR2rRPdXawjsWmxE1OJuQPIiZeLIjGNDGIkRI+BUcRzjk8AB+RxZO5u7VyOMCdvvLG0lJkkvItqCHiXZY09l0jUpHMv3s5LK+20QSkVqFT0/ytrKd0wYru1a04llMV32ORVw8jRNG6M3J+YA1x4QkDnxAU92f3MMaL1Dt+zZsyWXWSK1kGgKzRLG0aRe3J9pVwxPtpxZuCtyXSKCrtotJU60QqdpGB1yM/OonGzOpOf350z98y4bFy5C5emmiymNrVoqUS0FVa0ze2qtDwdkjZY3ReLPHAxQkRq5aMZ1r7m9TLXcuSwdSljrFi08tSa2lumktaaUFomsLIkaOVYFtq7bH3EHe9Z0LZS7ol5I1d5+mKgTqI+MCaU6d/tzu7GQ43uXGVq+Qr3/+HFaJuMzezGPZklj5N5bgzDZZG+fDLx1yJ2xcwH0JwVizkaokrGezKiVyzIEklQxaDabWmYEgKOJVtdBe6s5X74yklpMPXpmt7c0uZid5q838ySMD7bchIrcwCoK8H0SRsFafYOcz9rO5P/if3XKyyR5bI2JViuaDxNIzS6bQZkJP83HjoHexOlpLI1urKIO2qIPQQefSvTHbt95XvXZhQ6kTHQGtY7mw9KraoY9rOKpVltxPBDj1kWVFcni6oAoZfvPuHwmt8h89Jc3qTgq/ErVyNpWjMqk+3Bsfd/V/+k9FfVntV8JSioxWpcaLbq09aayPYgGkaUlI1fkGl4FCpHEALxJYBdyWO1MD2LUr1ns3XlomR8tXgYxxygTaT7XBI0pULxUAygufCMmjtCwyjWAVajjMnPU0MdvHbkguEYGAIA8gKWv/AB5JmYVlxGO9iL3Hif6qX3W2ApBBUKB/Mfnf+XU/OZbJdu9lY7JgwzXbGQaqzzRghU4BhoDQ/X5B6F9k4sx0ZTJFMWax7iySIV5KYYiCR58nZPz0zd9tFB6VVXlgSTjnljUuWBUmEtsaI/6T876P6UbpFUC6skCaUF707hvZynjXsxIkiI7NDUhRzyjDfzKgP/bpau935nLVXiyWcyJre2SBG5Zf5djwWUD+YdNeQvSY3vLBRhYdS4yvJtoUJ/5B+GIJH8v46GihZv0YqFJ8plcfGiTWKgBTgAlbegC4AAkY71/l1M2BSFXM05emWBXHZzE2ZE05mj0GGj5I+f69V3k+3VqYvtOViNWSYyAwPkFP9f5urc7LMTXMCYEeOIyV+KO3JlG18E6Gz/kP7dIOah51uxodqVS/LCQgJJ+6D43r489ccRUYJk18R1YO2DLBFkKssLyRGYx1vckj1FI3gyoOWiFOuQHjq++zq0NrGY2WSJa0px6QQR/T+0zgoSVKEtwYfcRyJ3+raPVMZeBsdm78Un1s2EllmK8pTXR2WmxJ881151/nvXjXVt9hRfS9p41g8Es6V+DOSGRV9kKCW46IbiDzU+fH/UdZP2gZlgLBjMfOpkKkxWwfSYe1lWpwGt7xiNqYKqBd8gQG4huW1AIBPyCuufUGN8bJWx9N0hrU8gzzVlhhMShSGPlhvmSwJ8gH7fCnQ6KfWR2neBp44KyzhpArjf8APo+BsjlzU62N8j8+QI3dFYFYrmTIjRTzSeKUIzyswKh+Snmv2EeQxHE/b4BGKSdkLBBPPwEfsVbBB8KSc1nMlHla8rhRWszrFKYCGZmaF3JC64kq/gkgednWxy6dfS71FtemvcF1WxkditfTVmtOCrToZAQXf+VXKqAdMzSKrDkFOwpzlY8xE/1UNiQQrFY5QxymJHKwyl5CCyEKoXRJB4nZ2oPTHg2lwePrLcMUtX+EiWo7DS7iIVjuMAgLoj7F3/I2yQddFLlKVs9mU4IzmJ76jSdJCpzXRnbE/aXcOLoWcPFLRoU5JKkdSnHHC0yS+2HL6AU8AsRJZuJCD7ASnTW+Dw16xl4cfWiht1opL9y5kHeUL9qOruWdvdJXYDabRXZ3rj1ybgfVqH07yov18tHOzQj+FGisrKwb+IYixCufH5BAPymyB0d2n68+nfq9TbEzJJSMMazpZkkZZYZi0UYMThGZtMYSWcnZcBxoecHxKzuLcJcbSspHMZjPMcxUwAXiRJqzOye3z212rVx06w28mDLI9iQrGrBrMjIEJ8sNMrf+U/do/aT8dqWCZq82NsXo5Qv/AA0bLMiRkO6l0kfyp/VVXQOhsbHSNR7ms4yhHhsZSsRo6PFTfIGMM4bmWnKe6rMi8G0wI5e2y68b6Idr5BbF6b6iCTIT1ZIvrP8AiI/p0mHtMoiUnmQonPAkefb46TmrDz28RcXLq31wSTPKYnHSPzvV1KFIQAMjbH906dvVf3J2/XEVYfwkMEP18p5KuhyaTZHktzBDOAdJwIB2g3KTVuLVp54qZhREn5cj9SnMKvJidhCTICQNPoqCRz4bZs+j5Csn2W55pPYgxLyFpIJkiZvEhX+Gysh+750jOoJI0O7gqSHDSxQ/Zlu4YpY0sw2njjEwhYJqV2U8D7IKsU0Rx0p2Oh7KF6/8hiTPrOe7fzFWiiEYEkDnUqnUoNDkS9Q4cySRxTuAUWVHX2wq7bmyN7QA1oNsfysp3XHceWq9o4mws1jL3Jq4inrtG1gSSmaOaBIrEw5MyJKlWT+I/Ifw2I3oNOgwuQxPbrTK893N1JZWie+zGWWu5GjG00mpCQImIkln2WQfw/4RVU7tt5rL9v3O4acOOx0WIgSOM3qcTxRCBhI9NmmjV4/adxIEZUbSAKA5fhrrFkF0/HKSYPLf5nI5j7VWuUJUAqADU3t2SB+6e74pjLYOLeyxmlxqJI8Rjp2PulZQ08jLLsqWA2FHABEJD4fEDvWgMtDbzePfKgD6lr860fcYxpZhh91w8kivPJ7a8iF9naAgAFB9J+yst2h29YGV7pxuYzVnJLNMvtzm1GIfYrqjyo4ZTp4mEXthwyRhSWba2vifTeLnj7MDXZc0uP8AMeOMUFK5JH7jRCQysWfXAEyEaYh+CbkcdaS87C2lKF7QARIBIGd+Uz/eaoJYKvjUnV1mPKokHpTiux0y0a2ctBex8sdQXpsmSmRiP3OBzZvA4yBi8K/bI/A6UnpGiodyw5PM5CSF+3pO3fbgtZh4I6cU5MmqqNIk/NRISpIEcshS4/IlXjkNrWu3sDJ2+L88lfJUrCGIVLEi2K1xIy0skawv/MiPHYbfGRiV2AeCp0vZjsrsuuZMlk8ocVE2NEMFYwxUGjqe6APcr3H4b5x7SQxkEiNkH2AmnZ3wSNTgJUTvBPTG/PPgcjpQ1bRBP+Mjfb0PrVe9z0cp2tNjrFe3FSw2Kp6jenHXnvUJPbiaF2dd7OvbKs0SldBOShfCHWyMuWsOtvuafF44WUfJ0GrVIJ4E5rFCoiSu6KUf3/4caKBsIo87NuX8vnewrcIq9/8Ab/a/bFOJpoakcVGCwkUvL2oo1DALvhFISQ/FnIKyKNHnHPR5XDZCIZmpSpx46L/h5u4WPGwZSTGzpFstM5LOSSYzG+joMeez4Untk/EUnoYyfIjfwJ3+dBUKJAEDvHOoBt55ar4u3dzFKtb0WgtUKzTW3UgMh3GkpbjHGySE7VoyeIYHRvvTEDH4yyhvvOlSNlgkvo5aarzYJD7iQoFX2eDhfaIbXkAcd6MTZ7u7otDBY6eG1i8rGIJZa1tZUjhnXTLIrKWb2/aRBvgwEThPJUrB797d9Qu08tcw1OeNveEn1UdGpFEU4oo4uoJMThUPJCNRnlwZmJA0xTqWAVJSR4fXliuAJgSKRvTzLUcVQzZoXZ8BnZsh7UGLlaSSvAhdUWSxJpREsKvIvP8AiO7OqiNdl+mHsvGr2X6vZCndr1ormJq/TtlZ60ksUVgSc2nmVyhkZmBTUg0CTscY+lHsjJT43uHub38LSpdwzTFqplkeuKMrl9ork/w0Ic/cXUjSkMT5Fm9ntk853j6kU+6Ehs5azDRjOTxdZZaNKRozXCyPVXggaKV0I4hWZSraOwSt1AS4RsRnqZjbqBVlYmQOdMPdPes8jPi+3+5Y55iyJfn9lDDYraBCCZ3UD7tAwkFdlSshHGRplLD5VLWRxEc69r093S0eUFbHF0JkkXjNIZVTlC+wvu7YxKNv7auK5kpdo4CpZrUO47+RylV3kapiqTcveEoR5TJwBRWhGiCQpk0f5DsT8pmacecxLS9tXcmuHx9YJUPccUbrOiRyTNJEomUQ8+XFVMYClfgr4DoYSEhLYx3gA48Y+dVtEYArd3LjsVl+8z29Wyddpbbis0WLCpHJK8gJeV0gCcj4HDgPuCeTzYq/5D0XpTT4K3bQyyzuYONaL2gjJHMpYEDa7Bh46IO4wzDZGve5fXIc5O4qfpFjq2WgqYYROci84SWpd+rkMiLWUOLCSRqQWGlj/mY7Xr4xH7Zvcmd/cdru/tjt9KlgzYtb9ahFXSGYTQNJKUEcpdlhlK69tk+9GCkhwz4fcbCmzBAjBBJx3VApCljUgxHSDRjB4OCll0rSyyRQwYijH9PGg4zqplUcmAP4iX8g/wBvznQn0p9cl7W7px9yXJdn/WHtc4ozZqyRE1g5SeVWmjWFjHIYY2XQAVVkjZnVm9vrOgN3w19bpIWfkPzVBbUHJPyqtMh31eod01+1qmXpJhKL6is04IE5COVjK7c30z7JkC89bK6A+Op/c3e+ZyLRYgZ6G5gZFtVawq0zG3PmjyrGgZJWEntnZ9xl2+uIbjutMX629yfQVcZzoTV+QAhtxh4FBdmZ2B2OZDFeew4UeDs76Z+0qMVC2lcmWvBXgaadILLTUrSaUSWFjJKsfuUFf0XXFG3x16LNDStT6BjOIyeuwg16TeXrSGeytFEJO4ggcsbmc86VM6k9+WCDLTXP3FCZ4Y7aIfbd+LhWR2ALp4DAEjwJB43yM2rlno3RWtyz5DCT01grSRu59mWSEIHSKRV5INsoU6GtkE/aS6d757C9542ZK0cyAzC+IZp/aEjMnGQI/EKUGvucHQDtv400tOxeQSyuQWvbwskcViCGExSuTtl+0qodCFPgMQPs48g3RBCmlBKCN+XTwrOlRiTUTA9mZDE058/iZIp8JPZilCywBZTFIGf3PZMoRuTRSrx58uUIUM4B6Nd9vjLnZdfG5FY6SNbNiawtdk9uZYHjDLEDoeeLADSlgy615EnM9xw4yCNM1YlzucdUkWXIgKihJmIliUeVPiWMp4XyHBc74I2Q7vsW8V7WTRb8jKCYJW3AJl0BLxOh8NN/X+Ifz1WatbhxwuqxmMGJG2etTdqmBA9KMd4dzYcJj6sVWOOeSrTEBSVml4qs6q3PiA3hyrg/a3NdDYBQRJ25lMjM4/duRe9LLGY7r/bEYh9Fvyy+SQrkaf8Awt868ZL3WuM+hStFBNTFMotc/wARtM7hll0NefJC7Og29/cQPmT1NzWSlWCqCsxPlYIQWc/po78f26NNBu3BSFTzyZNVlairIpm7RgmrZTCw2IRWnhlgSWIHkFcFeQB2d+d/k9Bsj2/jq1/G/W5FUGKyMs7wRqObKzR6K7/QxHwAd8vx0LGI7xyVn+HRyEcrNzDyQvH5J3vk2h89SU9JO8rljU9AIrHbSSW4+PnySeLE/wC3TlXCTsCfKmwZ3ojel7Hr2LNmRbeTnsTyScS7R+2HQRsB/LscRob35Pz+ehsnfTVpHjxEH09VUaNFsA6VCCoXQP4XxvevPUj/ANkNylNqTuDtyu4G2jlvEMP6aKdGl9Kq0MIaz3XU+RpcfSa2N/8Awt/3HQ9+4dcGlIAHea4tLP8AEE0l0u6L2OyyXXmS1zZWkieMcJSvjzrR3/n8DXwNdSrPfWSuyyPzDQSL7ckZQDmvzpuIAK/zaGv8R3vq2YMbiczjLi9xUpq2TykENaOajTlApySye97z8n068mA4nftiEaA2Nj8Z6L9rTH7s3kihJ3ODFBGv587Qt86HgH56qXHD8plQUTtkH0G1OSl1IJEgeFVlm+5KliCpJTRK9sl63K66n2uUMyRsqgj5eRizAaUkED8EnPkT3DncdDJarRVIis9qSNNALyACR8VJBBD6OzoHl8nbEu7fS7DYXvftGjVU5Y5A2VUDKRgK6Rh1Z5PaUKqnTEaJIB0CdA2VQ9IcLDUKP9XPMTzlkrXq6h3Pyw8Aj4Gv0AA34HUieGhSRJgifWptekAnnVL5zFbtx2Z2WaCWP/hwqBUEYJAAAA8Ag9GPSzIUu3u+sJfvMVoQWRJPCkvsq4UhlDN7bjjyCkgqd8dbXfJbA7j7PwWHhkhr1rs+TdAYoHuViBv7QzBdnQ8n8b46BHyF2t2ThbxRcmvcXM/EdOamq+fkbJ/79Xj7szbKtVRJBB2nNSIQo/GhJIroS764dt4doL1DvWtbleb6lk+kLFY3MrFeJ1wP2VywA8yRppF8sW30x9UsP6hZC5PQhvl/eR5sgHlhQa0qqsoj3xVEVm97wvhQ7hd9cn/+AOyV+72u7QQfO7lDXz4/PTdhK9XB4dcbie6+5cLSJkda8r1ZkBdSjNpFOyVJG/n41ogdeWXfsow80pLbg1HmTGPICauIXchYKknT0Arse9nMZibtt479StM/s2LbTW44wokliWQy8vAkTe/v0GO96YFxAwfrDh8v3ll8POk9i7Dchi9ooP8Aj7GphK6RmMH+DHVBbl5Ah2FBID8/9t9h9s9nVZ7P74gyli3GfqYsxl60iyMxVnKwhVb7yF5DZJ189Knph62L236zrUhl/etHE0XjrxpHJYUWBFEgmCkSFWZdryjddKnAr4+7MK9jtDbonWoDBB3OOhPPHLfwq6hwkSpJSdoIPpXYd6ahRjt4yq6RKFCVGeXU7TtKpDRPHJ7ngyN8FWUOQCQFHVQd6d3yrl+44MS7x513lqR476mZHxVkrM7TNMBzKyRTyOjhV/5bhyGcgJXb/wC0TUSOIZPKTwQ2a8taB7J4L7YbaFhHFy1JtZfyylQFKgunW3uD1M7Iz0Ar2Mm9m3HDLBTuUqrmatI49uJl90InNFZ2TZCK/F1CsoHVWx4Ne2Lmh5sqHMgEgbHP32PQxIqG4cSVBKMDzplx/Zc0Oanr5oPhcnElWRxBHLbrWL9m0ZElsLHIXrsOETqrFJo1m5Atohykzdu9tHLq1qOjl6lhZcnLXxf0cc8kMUirHAYSQiezBaHs/eriNypBlJal+2O7s73N61y/uizDXo4jKXZv3jJXeGOSGWrWoF4mid4kYRB5FLHwChCsv2dNyZLK38/i+1DLj4WxbNkMvHPIsE0WOLIYoVnUhgf4zcgxaRGVm5+AxNXdi5qCVK+HTqUOnoenXeqLitUpBg0+X8lmMlyvwVJu2mEq2YppKnOOSdJ1Mss8q+0fekAMftbUmNmJUuC3X1Z9Qc9lYcvFjcZjJbjoforFzISEfawaMSRCLiFDKjBQ5AChd/nqv+5u4+3sb25Bn6P01LF3maoIakCye24QN7e+KEeGOiQCzLIfJ5HpGn9Q+3UoJT/d8uSHHkkc8SmMN50qjkdcANeF8cSfJ8kO1Yl9M9kcHEj65Ex3k1l7q94ih0pbJCRtgZ76v6/6u/vuQULliO/lkkdQMVXWWrXlMin2pUnlKsw97kXaSPSBgkYJbnzp6wYzunMd44iTuLOx3sxbFe2tamN1aaMPppj7kTFGLSBlJJAdtiMKkgBOyeofbTUeaT2XshdsZICvN9El3ZN6BOtkBj93wfPQfL1+yr8l29ZsR3cnZQlYLMdqOCRF17aSqAeTDQ+51LBmLBdBVU5wpBsFlfZlPLaT9oHPEeNRe/3DidLgM/u4+9I3bWGTtLJZPDXM89da97H1pGjmWCeR/qojzEjFS5iDyIpJJCssnFQn2tz90rDk+4MVTmltIfqbkuMoxe4zP9rq8cvDQJYj7l5MyOmiOPtrBTtfCd0Y3Ny0qccGRyNuBVaeVo1rRQTRGVRJ7pjdQsRGyNkqdcvs6tCTvapEYa8uVGzpBJIoZWOvgkEr/vrz46K39+UkKCCs5kbQYGdjI3H0qo6+tJBAJPP07jXNFnu7FdseoXdgjz13LTyQ0YqFuhXisLYKQKrBwT/MAeOkYFTy041pjvpv6YX/AFevd55K2cpVnXMFJ8bduFJH4hwyPcMcjyyLyClWVR9wYsT463+oHeOI9OvW/J5z+FlFyeDLK1heccduP/k/annRMES/I4+5y346d/QTtWxhO1YL0s0+RyFtzbtcYt8JJo4pNMWbbNwaMkkD50B42xu+vlW/DveWxpUpKYJzmBIxG0b1fuHVi37RGCQIn1xirUq+mDYqWpJR7e9mFovof3fib0laCKJpS0kzaEYMrJFECFJ5sVDa48gRsen2L/8AaNizFjqK6xtuXg/jnGDDE7sGX7mBaNfJ/ldv67A+y0e5bIhjB8x+9CwO/wBCV/8At1qzs1hMz2msftmGWjfRXieRfDTQNoFvzuP8n4/tvrzdl25uSsrc2SraefiTQBgOu69S9gevd31Z8GG7dxcUdYT0/ZiH3AMoj/Tgi7+B8fHwPHjrTkPTz05y4js2UxtidpHs+3M4Ch2ADHjvXniP9OkKzbdwA0k5lA0pl/i7H+agjqItWeGdtOrt88ZIW2v+h/7dZlNs8DrS+pJ7jvVFKFo2WZpk7m7U7Dp08/Fet4fH1czihQSZWiSOCRRMqu7n+Vj76hd737evB0GzpcluRQQTSWIuFaLbGdQSq6GydE718/p1nWnsrm6YRCFr5bdwAHI8quI7QJwo1wDS9+SrFLDSNmKOXiy/I+VJGtaG9D+/9fPTq9jJPXlp3c0xrqd1ICjyrFwIPBEXUa/w5HBGmACsCo6+6/Yy9pd1hsqRLDC2/ZXnFyJU8GBHGQKPscfaDrx46b8eO26clm8IbNPGRkDl7WwrcyAqj3ASQmmBB/mVQdAMze4vXSVKAaTq5iBNegKI/wDNJ1vtOP2Iacs8sMcfCzIkshZUV0DECNeHIgsVPgMPxsaPTDaWXuiZYI+Uk0TSWXk4LAhkk4h2LLrkTx35LEn3DsFiDoq6iieyIVpQsdtNOAHbZ+QP5UH6BfI+NnrysLWbtTy4StMbA0j3lCoRplJ05870Adb+TsqddPCFulMnI6DbzqTsV6dSsCjMOMqXI52jtyVQQySw2QJFiPJw0aktvQKqQdne1Pk7YxmwOCoxmSKtfzkqoxMEBIUAKSWOgCqgAknegASSACej+N7QtfRGPJ5AzOyKrNCg5sV/JkYbO97P6nX6Aj4717XZe0K9bAN7WWnyCgx8n9yZfadFCMCdk+46lNeR1eYsnAfj27zn8Uii2kYkn0qHhO2sf2/JMywS3cgGNd4cjXUqrhvJC65Kw4tscvBJ6ZlzOaZFEMgqIpAVI40Ua3/73PqF3Vm7i5vL1JcdNYu1bs0FmS1CsZWVZCGDojOqtsedPoH4OtbgQVu4ctE8080eNq70wH2kL+o8b/3HXOltaoBKiOggfOu94SAClIn50wCxkZTtrtkuQWkCTyAMP/KCB/t0Kks42J2tT2KbMjfBCPIPz8eWPUbH9nLkmFi9ctWUj+0MzA8tHz5JY/7jqZTwVSKaRkijq1Yjtppgd/3DN8fj89RhgE/EgDxJPoMUnvTnKB5CvuLNxSUo3oyT3Qx1wgjdNH9NsFH6fnqTLegmroYnsGRSSY5UX5/UMrnoPkM/j6rSRrKbDL/ijXZJ/udjQ2T4P6fp0Ksd1SSqvsV+HA/zTEtv5/G/Hz/t0pcs2RKoPgBUZuVf+lGm/H523i441pzexFFLFOilRL98Yb2/DbB1v4Pg78760Duq3hKxhXL2KoVifZisuPOtb0p3+B+ekSfJWrQAnsyEfBVTxH+gHUfgBviu/wCv56pucXbB/wALfz/qq6n5xU3uTvO/a7uwd394XLf0TTKjSzNvckTgkMWJGwpGteQNeOjVf1JyUAcTVK1wliwksSWAwH6fZIAR/l0pWcWt2WN+MnuxkFTH/MD5/H5/P4/J6JJ21klSN3Mao8YkUS/YXXkQfIJ0fBOio/H6jqg7xFaoIXp9KYt3VEUZf1HtyMDJh8awHgbNj43/AP3fH/36nYrunK569BTx/alG9bmJWKvWjtyyufn7UWXZ/wAutGOr4mhWU/uhcjcMcgle1O5iUn+RkVCjAr87ZmU/9Ourp7B9dO6u2VpQUcdhcVjo0CPXjpQ1VtuNj3JeJBLjio2CoOvIO+gV3xe8aRLA1HvMD71SeuHUJ/xifExUTtf9n71G7pVJ7mHw/a1NwknO60olKH5Ij9xmBA/D8Px1bnbP7O2L7aEcmSnqdz2VQgpbisQwcuW9qkU6MCAANMzA+fHxoPjfXfu65HYsWKOIjqIu/qDE2l0BsfxLKEn4GgCf6Hx1pg9Qc7lqjW72buy1kZJRWrcI1ZDoEbhjR9kjXhv168/uuL+0j65LyUJ6JE+pH3FZ1y84mpUhYSO7NXjksP2X3DW9nuL007ZvyOugcbCceWP4/k5H9POyeuX/AEg9F+xu9/VP1JxWX7WjrdtYjIlBHj7Mklp3Jn41xI0iBo1WReRbTExxjQBlVrH7OyncuEnG8fbkxVnQVJ4ZlrRSfcFQCVyylmAUa0PIJGyAFn9l/uLLH1P9aY5cRzeHMRTyxpJwEBdpVI0QWPhPGvniASPnp7PGuMWttcvLcCy2lJTIAyVAGQI9asscV4k2w8pSwqAIkDrTG37IHp7VqWsvFls/2xYilIgguxLZkOxrY+mDnjosPx89DU/YPsdzZWuMf6uYSxekiD1cbbgeWeTY88onfYUH/wBzz+R10E5NqDbKtcN59ldJon9Sp1+PknrXS7JS1yjshVgfa8GUaYH9fPn/ALdDLT/6I+DF0yk+Ej81Fb+012VBK0BXhj61+e3pt6Kd+dw4M91YibB529n85NiaXb63ZIbk1mNTLK3CMpGsaxyKzSM4Crx8DkoZxyHpJ6q+kWVtZTuPtHuCt7nvW8pkaTC9VLSBg7uwLR+Q+vvlPgDYOju0f2GMXOuE7z7tpvLU7sky9nCnNmQEQVEWs6xiJwY/nXgp/hXWgqgdn4r1XmrWDFl6q2azB2FzHwsDGv8AhDQkszjQO2QkkkAR/p6Sv2i4UbtXD7hWhzAMiAZA2P5rWq4xaJuCyREGM/mvzx7b9Le7PXjJS0O3e5aN3HrGl+zjJ4Y6klRXk/iyRCMSRqzcVU8gSQVbh/KQf/aD/ZrPpB2f2Zma1gZjA5KJHhzK1GjmjaZUc/Vxq8jKiqqsChceSvFSOUn6G2+0sNm8hBciUvXtJLkJr9K06tZA4SoPcU7ZGKo6oCF0gA2hZWSfVz0x7rz+H7eg7E7iqYy120jY96dqqyQZCBVi9scmaQgxhXUMVPIyMeSjz1rXLBpu01Mp1GD0E56juowTbPQgDTPOJr85MD6RXe5u22zFTIwy49tSI9GYTRIWYrH7v3coS3F9LIFb7QePU3G+k9ta7tJl5KssZP28NnkB4I1IOr+qds0O4Ld7t/8Ad8vpx3/TVhcesODbUfcygfbLG6yHY3p0lYbdSSdlzET1e2JP3lDSi7gx6iTIilEIqlyJpfbSzEv2FGDmNZI1XgDIpQIv2L5vfuPo1G3V/HJSQJHWDzFA+J8NurJrt2yFI61QHaXYhzdGWXNpk5KtK1ZrJFOWDuzSGRZY9b/hlnBJPjYYEkbJYMX6X4KtI7zGVJTtkldiNa+F0PjXzvp8mMBp1E92vAzE7V1+4j9eQ/2GtfPXn0tmYSGu1YKqjQVuDAf3Gv8AfXWVf4s+8SQdIrIKuXF7GK5P/aswUGIPa86SQSGc2QXQyFiF9rXLmx/6j8f166QpxU5S0MeBq13xm4JLGPnj9snSyKGAVSH4yL44kBQDy866oP8AbKqmu/afKNObm2S6urc/+T8ldg/n89dF08fjcbjYaK0pKL19j6gyu8rsTtnfkSWYnbE/JYkk+etPxK4ng1oVEkq1D13wRtt+5v3CybRvVMmfrXxetLArFaWRabQ8LMg5D+zKAx/TR6Sc9n7k1uK6uIvWjWUpBIbjoYGO/PsFSp2PnQbxrz46fHs/SqPp7okfetIW8f5Ea/79eRV7V2Jnlgim2fK2N+NfnfjrI29yLc6iifMihqHA1/uqXPqJnKhdGgFiTlsPNXMbL/7v2FAf/l6jZL1N7heUQBjUYNrTIpJ/TwynR/8Av1eE9Ks9dV+mrBtggod8R+dr9wH/ANulHvSzje3acjCvj57ttCqlqyO/L/ExLD8ef7k/HRy3vbd9YT2Ak+FEGnW3CEhAM1THdHqbnb6PSs2oZ0TSybhWPkQfjxx3+Px89Z142CpTTNunHIWbey7Df+W9dZ1sm3LRtISEfStCgNNjTpqDe7YyuRt+68e5XUs0lmZS8x+eTAHakjzpvI35J0T0dvdjTPPShiUvWowK6IE0sk7M3J978kBQfPgchr9BJsZ2jBspZjZl+5RAoAJHxpvgf3/qdfHnUPU9YVWJaX1ATS8ml4nWvj4Pn+uz/wCvW7QLK1Ck68nGM/SrqF9moKFB8d2Z+/s1JPnGaDHws0VWiTwMrKQryN58ryOh+vj8fzPkc1OpEscQVY0PARxKNKB+g8ePx4/XqMvcGI7jjiSCXjPy8RTKFkB3/Lre234Ok3+P7dbK+NnsOzIhYRycW2oTida8+dj48gfqPzvZZgtBIS0ZFSLWpz41V5JkeI8QuB5O28bHxrf4O9fg/HW7tPu+76c96V+6cZjostmKkdlIVlk2kcklaWOIgP8AaQrsh4jQIJOwNnqXH21IvNxMkcjKQOKErsj8+QSN/prx42OlLu3t/LI7yrZaOsPuCM4UJ8fyyeBoE6Afid7ADa311ysoRqKdXcKiKtOalW8uiWVmuWS/hWMTSeDsA7AXW/8Afodc70SSRgUeeJSCkaL7a/12SGJ/06VJ6ctSb254XisAAmOVCjD/ACI6x0dydAgE+FXZ89ZN/ijpOlKdP1qkpw0ZyHeV+5GI19qrAPHCJfkf1J30CeZrBDSvJKy+F5EnQ/p0Tx+Fs3pY4a9d5ZpTwjRRtmJ/AH5P9urS7Q/Zi7w7mKvJSixcQB017cTeGA0U0XB878qAdfPWcvOKtMjVcuwO81Reu2mRLiwKp5YQ8Y4AIP6+T1LoYizkrUdarFJPYlYJHFGpZnJ/CgDZP9B11/27+yN2zhWWTM37GYn22owPpo2UjQ2FJcEfOw43r46s7t/trD9sV2q4LFVqCuF5PDB98mvAZmC7Yj9SesHd+2Vm0CLcFZ67D5nPpWeuOPst4aBUfkPzXIHaH7MveXcyLNNUjxFVtMJLzlHI3ojgNsp0CfuCj+vVo0v2N8UixtNfnylgP/JLIa8Mg8aBRQzDWj5D+Qfx10pUxlywylgsEfxybQYf28dE46lanxdyjlCAxbZ8/wD8f06w137ZcQdV/iISOg/O/wBKCOcXu3TKTpHd+zVEdofssY/FwxLYnjjj9wTuKsaqqMvhdSOpY/r51514PS16udrVPRvE1rVvNW56Nyb2PZqoVL+QSvFm4n7eROwoOz8k666SsX5LUxRCryb2VHniP/T/APjz1Rn7UuCuZ3tjGzIkU9bF2/euBpV1GjIVDedA/dxXQ2SWGv6WuAcUvOJcVaZu3IQo5+WM+NWLG9cfuUtuq+EmqFx3e0MtKL6XDUVEMgkWSSPmXBDDyAR58k78+W+SQD0Uk7wvU8WZ3qY6KpeZ0d1RlMpQRsV8/gARkhdghtHfkdSsH2lirFZmakA5C8yjMNa+PG9D5/A6lWvTrHG0LCT2YSvHUYKOnhuQBVkII2AdHwfz8nr6IHBbcAfCCe+TXoiLdj/0maBdv91X7ohsiCu4RpA6tD7pljjZlA0zEL9g8kAAa3+Om3srt6v6jdxR4d79mpdnVvp0lUtDJwTmygj+RtKSCARpT+QOkbIYz9wUfp6ZeSMMxX3AGOyxP6fqf/p156B9tZ6768YTOXmnrUqKWUQSNMs00ksLQpFBHGpcsxlU+AAQrDfLiCzifBbY2LirZuHAkkESTIGBHOTQp+xUUqUgwRMRv3CurMJ+ztBiLkck2WDIrFkqGpHOqA65AB1Ykb2RoDW9/IB6i2O1fT/0syE2Xo5+325kMu5NqatMlk3mUsfuDxyKuuR0V4kctH511J7j9EO5e6sbYWu2WxVURc3v58y1uBUk6EtgBuJ5efDHSAg68Fbxn7O8OQx9i9Vzde9HEPbsmki2YIiG2RzXWt/kePn+YjWvC/crxoFd+6sJVgjRAPjgg5zkGgHYLSkm4UpIO+D691Rb/wC1XF2llAlOpT7niV2jkkSrJQK6A4ssjSSe5vbbPBP5fAIPhSzv7YHd2SEseOx+MxjHwlhImmkUg/4dtw/QeVP5O/0MZL0I7my5ijrSRtVU+C8zNEy/AXTliSdeW4AeSNjWiOPop3NVunHUcFDbrLHIsM7yRx8ZGZQWBQ8wdopAbwQWAGuilsxwMaVBCSsczH0wJ8qJMCwSBCQT3/iqr9AfV3uP0zl7rwGPjx7iXLS2Wo3HZhC7JGOQcuGYsFVfuJ2V/wAzcA9d+87uNs2JoMbSiVA31tKsG2d/j3rGtnR0ChJHwvyQo0P2bO6MbdzdPCvE+VtWEjv43DRNkJYJ9OIlsoqloNlyQ8gRF2CzqSu5Hd3p/wB7ekonbJHtarlZgky0JVSzk4WPBXQj+PApBAP3SP8AawYaYjjunuAs8Vf95DSfiiSoZ2Gc/ajDtozdOF0IEHmRVp+m3qpfvt/xubzOYxdevdjsUazcFSSzXZIv4cCR6PJ5WPnmodWA+8EufpDl+8ewq87TVMxmI70/ibKRzNHWleKun/Mk5TAM6KBz0X0Xk5NstzVF3FXx/b2mrxVTBUWFYbDu3OVn5STNI7t9xZeRc7ZmlbY8BgGf1clweTq2aTwZBq3JUqZBBchjfRO1XiqhTsefPnZ1rx16ChLVmyloqhKRA/1RppSGm+zER+Old0+olx85jMNd7g7aSt3BUKPVnglV2dmV1lRvhva+4DwTybiwUqPKB6h5SvW7dMRxnLPXVaolZtrJRqiaN5RIyMQskjwRgxaJURnlx5ceuWoP2iu4KLvPBDXhyUzIzXoqkMNnalCOEsSRmLTKR9gXkrsG5ADrVg/VTuedPax9WrXWNdRpFBJIwIIHngf03/2+OvNuMlx91S2EiYiSYwfUk1Be8ScNobJgfCdyT6AVZ1uOKZmgniHAaPtsm2Gt/Hwf8j/t1vpphUKLK87xlTxESIWU+P8Aq3/36rfO90d6vVsvl7eSp1pTuNUpexEfAJAJVmGt/IPn5+OhmKkirmvcs42RrEgf3Lj3XZpD5AP2kDQ8/aQT/X43jRwtYR8a48M/WKxQsZ50j/tmwV1k7RapLYeJnucUs8eSf8jx4P8A6D/PrpW5ctx8PqPdVPjhNHpT+P5QR5/qd9cg/tJZxsrF2tI3IlXtO3JNfcfZLedDfnf9f1J2OuoDdmuCOWGMozQiYcnEnNSAQQR8cjvQOvjz+NnOK26kcLskHlr+tW7lpaLdpPSfrRYxRToJJqw4MxbcYVNj4OwPx/8Ax561LSrRQsyQuo+FOtg/56HW2retCnHKZXEEi7UTRCNfP6Bh8/2/Pz1JrvFcLxTzGOXwRI45E/P2jxsfr4IHnrEHUJ/ug8qCoUKHT5FsDVN27p6SKTKDsJr862BtvwPyf69UF3H3RJnstLasRe2pHGKNHLCNB8KPPj9f7k/HTF6td5SZS+MTUsq1eoxE0gb/AJsn6f8Aw/H4GwfHgdV+obfIaYnySp+T/wBut1wyx7FvtXB8SvQVpbK27NPaEZNTjZgcbAcH8/dof/XrOoT3Gjb7oAWHjyN/9+s6NdmelE89KGLjLMoL14n4AKSz+AAw2v8AqAdfr1ur9vWcjGeC7I3plHI6G9k/2/J/HXSWK9BKMJiqZC5M8kqyoyVhyCLpOILt8kAaBKfj58dWPgO0O1e0YZpqOIjWWNhPNO38VyBssRz5EHy38uv8vHWfuvadhoQyCo8unz/qgbnFUJwnNcvYb0Ky+YoLNTq+4J+bRySScIuIjUgc2AG+RI+f0JGvPTz236D904poTe7hWiqoAtVB7zRx+CR944xnX5UMP79X2+ShkyEUgco00bvHCthH2q83Lqo+QQnFTrW/9y9jDQr7JLCZ21sBz9o2Ty0vhtb/AFHhvx1nnvaziDRGk6J6b/j0oY5xV7ZBikGDtHt2GatDkqc8sEUbL7uNuiKew5J00jSLIux4GkjXY1/cwrXpxQOLglpZhpclLNx+klgT2olJPFjKshdiNfiEfnqxXwNGhkUkmaOTj938MlYzs+N/Ov7D/sOvulWqWLAaB/eMqb4PJ94Uj4PnXgH5AP8AbqS39ueLsAEL1jvA+uDSt8TuU7qBHf8A1Ve//hsTKZivjpM/28kTo1r6ib6mKsJCVGm5wKGc7Pkgga+RsdWR27+wv6cyXK1KLvjCZ257rSTQxgx2bA4njEhjslY187Le0x8eNDwdEt4KKy43nKtog6Ub5KRre1/G9E+CB/uN4p/XU3JhWKBTzjkSMcnA/mH9D+D+fB+T46JK9vbl1I97t0kd0g/c1aHGDstAPzFWRgP2cLPYVCy9XtyjVg0Eiq4a3HbnkAHgyyTx1B4H/vMfH56jW+0O46NET2cbNjfPA1460t+ffj4FQThfz8t1W0nbhxdVZ41IeXgUlQsZt6+fxs/k/p5PU6n6jZ6WJgc9k4I0jRx7dyaPYA8bPIHW9kb18/5dZ9+74LfqLq7VQJ3IWSfXHpQ133B86lNEE9DP1pwx/aNqUGaWjerKrf8AMykMlFGbyBoShd7I8HYB/HX3JbxuLlMLZLHRyIv/AC1txMeX9QHP9PnfSVivWjuGKpK9bMZASRytAv1UrytoAOzfcSNf2J8geT5HQ3tf1l7lyUlyeTNBYprv2xTeTGRaB3pk2CCV8D42Nn7vI93hnCnAVIS4AN5KTvtEAVUNjZn+JUPkas6hZjywjejN9ajLzSSFQyEa/Gv+3WSq6TyQ245XkTy6Mp4pteX3aAIBA+daO+lnKevOelv0fczUBN2RKssb1IXUBwz6YFPBBR1O9kEnYAPlcfK2stPj8relpwu9I+zWlowyKvLj7nL7AoOlGuWiChI/xE1P+K4Y38SVLE9QPsaabK3H/s+YH5q8MP6bZXuOy0MEFWokTRNPYtHlFGWHIxiGN1ldymieTxcPcjb+L90YOd2/stds93dm2MLev5O5daILDkbc44pIpJikarEI6zMNlSwiDsrMOYJ5Cl+3/Vbuft6ia+LuxYmjxaUV0oVY1Ut9x+1IyPAKjwf6b6nf+3fvN19le6rMkgXbOtGpvevlAYx4+dA7+Pz89ei8K43wHhDaUsMkKG6oBJPWZrS2d1w+0QEpQZ5mBnzmq67h/Y19QsLKtetjaedrRxiQTUrSAD/3eEnBuQ1+AR5+ek6x6QeoVcvVbs/uJuH2kR4yZxv+hVCD/keugqHrL35a+yLuaduK8v42Orn/AF4ReP8Afx/UdRbvq73xf5CHuX35eXEQRxxpKT+g4xjX9P8A/Z61P/6HYbaFHyH5oiOJ2xEpB9PzXP2M/Z+71yGR3B2Jl4LLgRmaxjXr7GwfLuo8bA+T+OrF7Y/Yw9QM1b9vK16eArKVDyWLSTOyn+bgsRcEgHemKg/Gx0UvZH1Pmumc5LupiApX2LFkKdjweCPodasjN3vmqTR5a13FcrKQJIZzPLs6O/sP2kf3Oz+o6Yv/AOgsaf8AG0fT+6rq4u2gSEE12lgMXLge3sfTsX5ck9GrHBLfsnckzIgVpHJJJZiNkk78nZJ2el3O5nsLuFVq5e925llgk5LXvS15hG48jSuTo/H465PtYzG9u4eKY08nWi3zc2aohCn8nfJz+PjX6nfQitcr5GaKJIp1HuMyCSLZXR+4aBO2XyD+QVIPyN55323cXJbt9uZP9UxzjePhR8zVk+sveOIuK1Xs7Oz17zTCxbtxashgGA0r2UkRFUAlVj+zyQV+NUB3H6vWa1XPBYbxnsQiGeDJQxzY64426vJTeT6eNmUa2sSk+GAGwC73K09ercsvXFiWKIOiSH73TY2OZOtE8ta3rQ8bIBSLlrGXGoWoZUpTZIS1K2kBsO0chZl5Lv2+Y9zZYEKQPA35rWvtC86suBhIJ5gZ2nJ32mhiOIlSivSJpYzXevevctCs9zD0JoqsBrQSpWjhiKbUgxpCEXxokAFtaPjwNIGZyebzP1W8UKySgMfo42DAfJ4kbYkgtsFj5H+nSWDuOnb+Kun6mE2YY5HLji+iA7M4CgcvyQB5J1+DqLbbD2slTspSgu2uDmIo40pjPgEKfg8mO/7ED9Ij7WXpcKHEmATsY2+VWP8Ak1R8Q+Vc1Q9s1chB9VYtyTMqgSySA8fjfD5PwPOywHg+OtNfCYWLGD67IhL0quIxWj9wArrQIBPliSNHXji2/PVzd7RYae5Y+gxKNajrbeaIHiVVGYH5I/C+Qp35Hnx0W7Q7Zx4SvKcekklpucX03uSIR90iImy2iqsG4rr4bYI2TMviyi126wrrGP2KceIwNSgao36CtHP9UlmwYoSTG5DaKAr9+idBCGGvgry+W153TxVzCnvJZtRKFHvAD+ECACA3HT7PjWwd/Hz1Y/ckOI7byFiDIY6rAlROSyWmDzFlcgAcmPLYYsNL9wB/K6622Djq+OyONnx0MkENTkzCwsY5fcW9z7vkiNSFBGhESCPw8XxWArSSDkbbY2+dL76lUfCaQZBTx1Zjhlu5EhmWw21b2SdEjj52oLaP4I/Tx1726XOPNuhXSvZiYS2KM6RMXA2eKBgreNHa+C3ldnQBN0e50jniq0oK1C+0YhrtDpWltb2Jn5DZ8CNjv8jz5JLfNrvOPH4KLISqFWzKEhaO0eQPsq4jT7DwIPNVJUn+gCkibU4ZSlEk9T9fX5VyrkjGmfGqG/aXsZW9W7UbIJYjBNr2jLXSFD/yVIXiPOuI3v8Ap8b67Xo9tyUqiV/3k0kcbe0ImMaqmwxCjgg0dEeT48jQ/B5D/bFpT0rfa8U1tJyPquMKSFvaU+y6ct605V134HwCB566c9OsxbyXpxhMxkrZv5G1XS83sxivGjzfeIgp34RWVd78hQfz0nHwpXBrRwQBJEeJxHyz40t8pZtGliOeKJXaup3UzqYyTsOVKE6P99/Ovnqt/VjvGv2li0r07SHL2o+Mfs/Z7K+eUmwT5HwPjz58gHqw+6snj8N2/Plr+qyVgpkZEUtz/RSD8kgAfA2RvXXJPd2fs9352xlblj3JZW+0EfbEo8Ko8AeB/Tz8nyegnAbE3TnbOfxT6n93qGwt+3OpY+EUJI3KDGzJ+D55b6lJ77aVCzD88W0Oo61jocZFf9CSAP8AbryQ2IyRoyAj4Hnj16ORNaiDyqQ7WIkO0Pt/O08/6kdZ1F+qmYqDJIdDwpY6HWddprs12lm+9KeMuUUMUyt95ctPGFKgMQAoJO9kfgE68E/HSvj/AFIW7m3qpVtWlaczngxVBApVQBIAAWZwwYEgbPjY+3pQfvuft2CxFPTigWxPDq5UdlkCl40K+3JyXegV5bHEE8g3Acw1mWrd7qsJHTeOOxHEY/MXuB2mmdijL4KDW+IBOtE7358/Y4S2hMrTywZ6RnynryrFhgAZFWx29nMWMzDYkv2Peo+9BKrIFjdlCI/tBgAjKwHEggusn88hVtOMnqJjrbFIYZIoYomH8do4w7gDiD9+tHR8+Pwdedmgsb27fsZR6yCTMVak5CyBJf4dgqNQsXYciikn/Ep5r/KyEdGVrWcNW4zU7df3W3qeEo33edHX83n8g+dEE+NmDiHDbZxwEmSBt03riw3IzmrRvepCgRx1oWWVohw/4lViMgJDliCx18DQBO9b/PQHuT1Nf2zDUFcBxzhm57KkcOLMCBtSSV8/B/m389LGRw1uyplrwRpbjTUazgRM5PElWO9gFUVfA2o3ofI6Xc3XSS3iLVoGrHUtvXl4RgCvF7crRbkAAGwY9newSoAPyWWvDLVZBAmOXPb+qVDSCZimvt31KtQ3rJMcMrSWHrRo7OxPGSaQoPJ5MNqQB+PjQVD065nvKzV7Qe80iyWKtbmq1ZVkLSEAqdDZILcd6G9MfPVL4Ptma1lMhHHeks0Kk6lYTUeRmscBJ8bZiFDSghyp+9ApLA8SlmHMVKb0LUxqRtH7DFGEEfvMFWGMK/jjzPEN+rR/jbC5c8Nt3X0lETg89vz3UxVugqhNO2P9Szl77UEsKocz2IngZdQTqzCPyH8biRlYHTkSrsa31pbuatR7Xug2qk0rSfUEs+wQSFQcdEsOSxk78gOrHXx1XuGaqvdmZWvk4xkI3jdXgdQqK6ozBUDf4WiBAAUD3NfcV8Sr1m9kr+WyFSSlHYrpv6cKyxysYyNDg32OIizeVKkzgkbGzMeHshwJSITAPmcj6+VOLICsbVNsd7yLHBYhFe/j41+hESEssiqTIhLkHRPNeJbRPBuQUHQLvJYozR1IIgcxA9mv9PFG7yFwBxIU+WDbiY6+0RxytsDieqy7gil7hx+K7iw+XWLIm4JEneQ+405fbcvu4lixckEDwWOzy0JU2QyPckcOFlE1a7mJXaxLXnMkcsAVFmbn7Zj0dRovjxqLYOy3RQWLagCIAzM7iPwJqx2OqAKsehm07hx0t+C2uPxV29JBdRmawio6bTRTQ5DfHaDjteY8sNvuD72Srcio3ObgQp7MyV29x2R35EDZIU6jAABJBHk+OqKq5iDE9tdsovLGxoKc0ltrAhh5L7Qfgntksf8AGvE+CoY7O+m/t2pkcm5y+ba3LLkirxQK0aWmhG/aWQAglhykcgj7WkdfgKQFv7BBbUV4TJA6zOPQHyqs4yIJJq5c1lMQ0bKturWmkj17di0qyaGtsR/UAjRI/wDTpMbuTF46SKKa3JPMz+TViaVeR+FBVSNePGv0+fB0AzyGOOGKCDJNBLGecLzLak4lF2QA328dEedeeWyNnrXV7g7j7ciqntsy2rgLKasGNCtDob1/MVAClBviTsHyT8Z9nhyAiEqmepj1gxVUW4MZz8qflsQLoxfUKmwC06OpAPnyrDwfnx0XW7OKiRSzGWIIWWEprkPzofGv763vqpe4u8O8+6PqbGWhjoWY0XiJvq6zOD/dmjJ86HjXz/XqDb9U8nCjVPrYBIDx5x5BWBOhrXGFSQDr/ER008FecAiJ55+nX0qT3R6Zn1q+4srVkWCqscQXSrxsllX/AEBOvx+D/brTYx9TIPIsVVgrqS3sH+GSPyPBP+Y189c42/ULuLJWIKlDL1bZB37EC+zMW151JIv6/jZ6Mdk94ZNsjKmWys6ywRtyqzXxFLvfjgVVUJH9T+fxrXUauAPtILmsY5Zn7VKbZ1KJMVdsfb7rHaiEDLAf5o/aUmVPHz58/wCY8+dfnob/AODqcFXkXniYTMyTlUX2yCpIIYHemRfB8+Pzskhu1/VKWOwtGfH2GickpPJeSypOv/dY+d/A2f8AvuV3L3j2/Zax9RdtPaj+ySOpFM0hHyw2qkxg+D5/Tfg9D0sXjTpRBg8xn6fmqvZrmNM/vpUFe24Y8pXxt6f6ulxsVqkZYiRjIebxv9gRysUew4Kuqh/DMeQHSQx53Edvvwjq5Od4oKdr6eGDdjgpmd1YxgruOd3IK8hD/DI2plU/UDvKxd7NyMkCypHUqRSqt6eJyyQnk/EuvJuUZdSGDcgAml5EiLV9WMNbzViWUzxVo5ZNrWkPCe0fslsF/wCcEDaIU4aBfyyuNbVi1eLHbRJTO3WJ275z4Gp0W6416Z/fvV34/tOHGYSvi6yi1BUj4pLyDB0B/iOG1rxxBJ+ORXZ30Pv9m3rqotUXY56rq9eR0BUhdlWOtMynlsoSNb14Oj0lN6sdsQXfrYqUUtkt7jM1JFYN8b/l+f678a+PHXp9f8H7vF6FqYB+agFW0d7B870d+f8Atr56zQtL8OakIJnckfaaam3cVkpqHf8A3Pku5XW3RiaWKhPXSuHRnpr7y/Tvs6VGavG0oPMMB7hUN41vwfbzYKKneymbetfhljtzGdoeaKOZ9sFeeuO5OWnKgs5OuYKgsd6h9uZ/KfuO1UuY/ESPHakkNf3Oa/SNUMLSh+TMyDbMVY8CwBVirLZE3eXZ0dWVql2lXsAmUVIVes42xJ02gQfuY7B3tj1ob5TlshDaUKOoAnExPLmB4Z5SamdtnEgJSKS+9KtjOHDRy1AmSo5QGWzbeOvBajjiV7Fg+9xBVUkBCqftMcnlgvX3N2/XyOThjkyaslGskgneOKXUkx1VkLMgEqtIZmIWQaaJDvR6E531Gx+MyceQ4pPipawrlgDJdMyxSiNPK8WQhnXZPNpJQP8AENfbd4YHnNayVSxk716YWbf000ixRuuuCxs3EroBV5LxLaJKqToXSh1tptaUGI5dSc4OBGfMil7F0JCin/dB5u2bFh8HcxdufFZOH3LL1NRicQxtIiyFXIVvckYrvQMhnXR/mbqXHiFXKVMpm61UQ4K9WxopzARgzT1Q0pk/5mkjM0CJ9+wEYkM2uS/kfWupBkmFfH/QmW5WsRgoIVsukkBZJ+KN9qiJSPb8gNKQp1ycg/d/bFS9fktZvJM0+Ok9mzXjmkje9I3F5a8LHaTcrB2F8BSutkkKYDT+ga0nIxAk5icjpJFWOyeAlSeWPOqf/awtxtfx1aKxYtL+8Llr3ZITGoDw1AqgEk7Cov8AMFOip1or1196cLIfT/t9mq1IJWxdcQxSNwHH2k4gHQBHn/LwB4BPXEv7SNKE5fF5gJjobl/3ucGK4NHFGnD20LRngzKH4Fl1yCAkAnZu3MeoKdm9h4unSlsnNz1IouJtvZhihCr9wVieL7H26+NsQQR1Y43YKu+G2du31P8AfTFEX2VLtmUIE71D9d+64M/HDUrTlqNSfYc71LKVILL+qqNKDo+d+f1pkxyo2g20H8o8b/2/HRrI3q0mMhhSSQSe4GKvGu9aO9t+u9fGtgDfn4GNLHB97ryG9cUBLb/06IWduLVkMoGBRG3a7FsIrOTLyRnb/wAnXgssB7Z0i/0Giet376qqdRbViP5JFYH/AH60W85yUQmpBGR8yPJz5f20FP8Alvq6ELUYKatjVW+OxGyASAgfgj/EOs6DX7xiUBJYom+eOuR/3PWdSi2KhI+9PhVdO5bDyWK89V5ITTkH0tSeK2BJzkBHMKNcByUAceX3AHQCjSvi8zXHbEOdt2KskzPY92GnItnZ9zgoTmCQWMMQBUqpDAgAOdh5rknb5j+jJR2k+5+bDkP0IBC68D8dJ/bcJi7mzDiWRhUtiWJG0VVpwGfQ14+CBrXhmB3vrPWdsFNOBRwnOMTggjnuYNZ9m3lJBPfTdB3TnqcVaODLSVVijaZ4I7be0jyt7khXzrZdn2pB1y1/To3j+8r2cyUaXZbM8nLfIvpBv5YjR3oa0P6a0dkGDmKlarmKTVa6VBZTjKkW+LHXzokj/L4/p0W9OMBU7470xdHJqfZ9wncCrGdAeBoDWvJ/HVR4tONl8pjBPf8AvnSKQjsy7H5qVk8ilLLCCMV7XNVEUdNHkV3A8CT2jsgbGwCPIJ8jx0sG6Is1NLksWLlqCalIkMEbxy2HlmMJPF+AD8I4dHQKn86OzcveGQi7FuVYsZj6qxSPLEUIddKvDXlGUn5PyT1F9QMTB3XgsZ3VfLtlaNaetAVb7AsgQNsHZbWjoEkDmx1vRA2wvkFxKNGFA5nOM+sQc1UZcBX2cYIpTgyGRoV46OXtJPYV2eSlNwqRJyfnpWMa8uDEBWBU6VRx14H3lsWchJJunFexmQb6FJPfAMiMv2lS7BuXI+WX48eNgdK2EZ8hFbe1IbPtfHuKpLfPy2uR/wBepvc2cvU7hprYdqyMYViLEIFI0fsGl3r8631ZKVJeBESfL6VL2YBB60Cn7hWJKliScs72VinggjECF/aDSQJyJZdyowKbVnYtyB8qDmBo5LO46qsdlGuRvLYMcVpGkDEHiAxB2PPHbIG46G/B5V/3J3Xkl7t9gTla88P1/tISqxzEmvyQAjX8JOP9ebb340axndmVu2/bmtNIWUL7kgEjgAcRpm2R4A8jz0bukKCAUASROfptUzjcD4QOuaKJzg7syWKeatB9Dj3yAimWrD7bn7D7LjXJuRkbfJSeeiAR58zGStG62Wx6168Ubw0Nm1yeRp2UvMgeNhxaR4NSBWUrXkK8lYEpvembtzzYmaxILEti1HjnZxoiFlAIHHWm+1DyHnajz87es7UqQ9sPqojJHkMdwjaSQom54i2hy0N7I38gE61074UqZKxJVju3APzn6705KANJ64/NRYqs+Oy4w+bkt165vBGo1qqTAKrpYaUjx/BaRoo9DiPK78KAGLI5e3HlI3uWrC4wMtqCKSYQ2AzIpAfgpGwCmxzZvPLY3s192BlrGSqm/ZYTWL07cmlHMxBZGChGbbAActbJ/mb9emDMXpKNuJftsRmJuKzDfADR0pGiBtj43+eql2kBzs1CYHrzI6U5TSFGCNqaYfUIX5LAj7lyVU8DH7eQZo0UldeHhRiR58AjXjex+AWZfOtBLF+9Z7xWfnKUkaNQSGP3c+PJgP8AP7vz0OvY+vYjEwjET8PHAnQ8f130HvvJDceuZDKIRGkbyAMVDb3rxrxoa8eOqzLLavibEDwFKLdKVSKNKbVn25xmIYZw4jEJV039vwQi6H5H4P8Afojegu5Oj9LLToVPYAC+zjpC8gCnyZAjE+NE7P5J6RakjzKY5GMicTJpgD9369FamVsY2RIoGAjLN/Dcc0H9kO1/26sLaKduVctoiFA7URq5HJXI/pIPftpGPtrQqXTQ+f4Z8FdbJ8fj8dEEjyFrbrQsUpFT+aKioR1H/UxI4jwfJ6DUszdhzatFO0WhoBAAANfGvjX3Hx8ees7lvyXJgz6VnC7KeD5HUBT8YTAiuQFExinntrvi32NTilt4a5NFIOYmhszDnr4397Jx/P8AKfx8fPTThf2i61mKwc7DYEHECOCOCOIRn43yMqk7/oN7/PwOqz7Uq/URTI8rsqsNBwr62Rv+YHp67T7Xq5OK3C8s8QVV0Y338739rAr/ALdCbq1tlKPaok9Z/Yqq82gA6xNLfc/c1LMWJjRsTLTk0DXy0y+2d/ja8w3j9f8A1604fsXMdw1TYo0nOPhCoJUEQQfABBMqbHj9PjXUrvEy4WxRkqyiJk2B7cEUQPgN54Iv56Y5cOmc7Oo5mzL/AMbcUTOyV4F4sCdaPt71/cnq4CWmwlrE9c/iogShPwY9a+Mf6DZSRPdWGaVQ2pxwjfj43s8X4DY+AX2f9+g/d3paMW5llhipY8aEjXa1lDy8b0vB9j9fn+nRvIyWe27lRoLtiZnpiUtI/BgSdkBowp1+Nb+Okbubua1dKSzRVJZncR+7LWSVwp1scnBJ/wAyeqTJuzcQ4seQprXauqyqhmY7K7fSx7+LFnIQlCfanptXg2RrfIFXYDz+B0PgwePr1o2rXLixsSHC12SFBr537uyB/wCX89a4I2ieaOORowQdldA/K/08f5dB8jPMllYDKzqw0S4BJH6b18daZAcUNOonxoyltwCNVTrtCOS0IsblKzRk6VF9+NhojQPL7R/9updfB3qs8McV+KGaUcHYWK8YB8/OtNs/Gwd9SKl61HSFMWHNaUryjkVXHyvxyB6g2o1pAQoNhvuZySGbz8EjXjp3aKjSdqbqMZr23XrMfppp3NguebSzSyohBIP+L+/k78f69arOHxJy2MnNM2GxrsS0U24WLAAHYBOl4gjR2P08AdasYn19sQsTHEx5FEPje/676YszgamOxMFxQ0ssinYkb7R/YDXS9qtoiFH/AHUmetVV63VGnpYeWrVUVIve5tA7SBSxTQYkeN6Ov8+gz91VMrJ71h0jkIUH3wfAAAGtbHgAdH+6E/eWXjruzRxKvIKh/OvnZ2ekzKYuBZioDfHzvz1sbFsOsIaVuJg+JomyJbSKZI7SWgDXlSRB8qiKRv8Az11aPa/7Lvqj3v29Sz+A7CyuQxFtPcrW4oP4cy7I5LpgD5B65vswimwaJmUq3g7+Oun+wP2ocpivTuh2xke0sB3Rj0FcuM7Zyk6ymusqRAxC6sKrxmkDIkarJvbqxAPVwcPGqJqyGu+pf/4NvWvTlvTfPq4+fahP/bf/AK9aU/ZA9aWd4B6a5t5uIfi8Q3xO9E/nzo/r8H9On65+2xnc927+6LHYXZsGHWiMemNojJ1ayV1U6RYorqqNe4x2BvZ3vYB6PR/t8d4LHlEXtDtNUv1JKNlV/eQ9yF1RWX/9b9p0qgMumGvBGztfcWxiTT+yTVJ9y/smesmA7fv5LI+n+co0KVeSzZlMGkiiRSzsx38BQSf7dZ1dPen/APMA777p7PzmMt9tdpp+9sfapzW0rW2sIk0TxPwZ7La+1zoEFRpfGlAGdPFuhAgU0oAr/9k="/>
          <p:cNvSpPr>
            <a:spLocks noChangeAspect="1" noChangeArrowheads="1"/>
          </p:cNvSpPr>
          <p:nvPr/>
        </p:nvSpPr>
        <p:spPr bwMode="auto">
          <a:xfrm>
            <a:off x="380648" y="160338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35" y="4497109"/>
            <a:ext cx="1798775" cy="146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3" grpId="0"/>
      <p:bldP spid="85" grpId="0"/>
      <p:bldP spid="89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2217285" y="3915964"/>
            <a:ext cx="1955603" cy="1616938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11" name="Teardrop 10"/>
          <p:cNvSpPr/>
          <p:nvPr/>
        </p:nvSpPr>
        <p:spPr>
          <a:xfrm rot="10800000">
            <a:off x="2386617" y="2286225"/>
            <a:ext cx="1150533" cy="1391510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/>
          <a:p>
            <a:pPr algn="ctr"/>
            <a:endParaRPr lang="th-TH" sz="4000" dirty="0"/>
          </a:p>
        </p:txBody>
      </p:sp>
      <p:sp>
        <p:nvSpPr>
          <p:cNvPr id="9" name="Teardrop 6"/>
          <p:cNvSpPr/>
          <p:nvPr/>
        </p:nvSpPr>
        <p:spPr>
          <a:xfrm>
            <a:off x="1179874" y="3746631"/>
            <a:ext cx="1150533" cy="1391510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7" name="Teardrop 8"/>
          <p:cNvSpPr/>
          <p:nvPr/>
        </p:nvSpPr>
        <p:spPr>
          <a:xfrm rot="5400000">
            <a:off x="1053135" y="2420751"/>
            <a:ext cx="1391510" cy="1150533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/>
          <a:p>
            <a:pPr algn="ctr"/>
            <a:endParaRPr lang="th-TH" sz="3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-2626" y="587119"/>
            <a:ext cx="3159982" cy="520091"/>
            <a:chOff x="-12700" y="587118"/>
            <a:chExt cx="322465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575027" y="600941"/>
              <a:ext cx="2636924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找一找 说一说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1518785" y="4098582"/>
            <a:ext cx="472710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2937542" y="4406125"/>
            <a:ext cx="515089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2704339" y="2761415"/>
            <a:ext cx="515089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1578769" y="2666141"/>
            <a:ext cx="352743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7000747" y="2286226"/>
            <a:ext cx="1996317" cy="1343338"/>
            <a:chOff x="8786403" y="2135225"/>
            <a:chExt cx="2009775" cy="1163641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39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相关技术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872424" y="2525710"/>
              <a:ext cx="1923754" cy="773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运用哪些技术实现物联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23888" y="4084548"/>
            <a:ext cx="2062545" cy="1343339"/>
            <a:chOff x="6167028" y="3933546"/>
            <a:chExt cx="2076450" cy="1163641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39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支撑设备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773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需要哪些仪器设备支撑。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34519" y="4084548"/>
            <a:ext cx="2062545" cy="2143557"/>
            <a:chOff x="8719728" y="3933546"/>
            <a:chExt cx="2076450" cy="1856814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39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324031"/>
              <a:ext cx="2076450" cy="1466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寻找一段功能展示视频，能明确清晰展现主题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3889" y="2273458"/>
            <a:ext cx="1981738" cy="1356106"/>
            <a:chOff x="5912304" y="2752960"/>
            <a:chExt cx="2396811" cy="1356106"/>
          </a:xfrm>
        </p:grpSpPr>
        <p:grpSp>
          <p:nvGrpSpPr>
            <p:cNvPr id="2" name="组合 1"/>
            <p:cNvGrpSpPr/>
            <p:nvPr/>
          </p:nvGrpSpPr>
          <p:grpSpPr>
            <a:xfrm>
              <a:off x="5912304" y="2765728"/>
              <a:ext cx="2396811" cy="1343338"/>
              <a:chOff x="6167028" y="2135225"/>
              <a:chExt cx="1995098" cy="1163641"/>
            </a:xfrm>
          </p:grpSpPr>
          <p:sp>
            <p:nvSpPr>
              <p:cNvPr id="19" name="Rounded Rectangle 72"/>
              <p:cNvSpPr/>
              <p:nvPr/>
            </p:nvSpPr>
            <p:spPr>
              <a:xfrm>
                <a:off x="6167028" y="2167575"/>
                <a:ext cx="1712307" cy="333530"/>
              </a:xfrm>
              <a:prstGeom prst="roundRect">
                <a:avLst>
                  <a:gd name="adj" fmla="val 21110"/>
                </a:avLst>
              </a:prstGeom>
              <a:solidFill>
                <a:srgbClr val="F8D3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253049" y="2135225"/>
                <a:ext cx="1540264" cy="34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167029" y="2525710"/>
                <a:ext cx="1995097" cy="773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实现了哪些物联网功能。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948130" y="2752960"/>
              <a:ext cx="16718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功能实现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56889" y="1107210"/>
            <a:ext cx="766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以小组为单位，结合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以上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主题，寻找以下信息，制作一个简单的物联网应用汇报</a:t>
            </a:r>
            <a:r>
              <a:rPr lang="en-US" altLang="zh-CN" sz="2400" b="1" dirty="0" smtClean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5321" y="5988205"/>
            <a:ext cx="7007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PPT</a:t>
            </a:r>
            <a:r>
              <a:rPr lang="zh-CN" altLang="en-US" sz="2400" dirty="0" smtClean="0">
                <a:solidFill>
                  <a:schemeClr val="bg1"/>
                </a:solidFill>
              </a:rPr>
              <a:t>制作</a:t>
            </a:r>
            <a:r>
              <a:rPr lang="en-US" altLang="zh-CN" sz="2400" dirty="0" smtClean="0">
                <a:solidFill>
                  <a:schemeClr val="bg1"/>
                </a:solidFill>
              </a:rPr>
              <a:t>20%            </a:t>
            </a:r>
            <a:r>
              <a:rPr lang="zh-CN" altLang="en-US" sz="2400" dirty="0" smtClean="0">
                <a:solidFill>
                  <a:schemeClr val="bg1"/>
                </a:solidFill>
              </a:rPr>
              <a:t>最快小组</a:t>
            </a:r>
            <a:r>
              <a:rPr lang="en-US" altLang="zh-CN" sz="2400" dirty="0" smtClean="0">
                <a:solidFill>
                  <a:schemeClr val="bg1"/>
                </a:solidFill>
              </a:rPr>
              <a:t>10%       </a:t>
            </a:r>
            <a:r>
              <a:rPr lang="zh-CN" altLang="en-US" sz="2400" dirty="0" smtClean="0">
                <a:solidFill>
                  <a:schemeClr val="bg1"/>
                </a:solidFill>
              </a:rPr>
              <a:t>演讲者表现</a:t>
            </a:r>
            <a:r>
              <a:rPr lang="en-US" altLang="zh-CN" sz="2400" dirty="0" smtClean="0">
                <a:solidFill>
                  <a:schemeClr val="bg1"/>
                </a:solidFill>
              </a:rPr>
              <a:t>20%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" y="574032"/>
            <a:ext cx="5819846" cy="520091"/>
            <a:chOff x="-213436" y="600941"/>
            <a:chExt cx="3856322" cy="520091"/>
          </a:xfrm>
        </p:grpSpPr>
        <p:sp>
          <p:nvSpPr>
            <p:cNvPr id="3" name="文本框 9"/>
            <p:cNvSpPr txBox="1"/>
            <p:nvPr/>
          </p:nvSpPr>
          <p:spPr>
            <a:xfrm>
              <a:off x="-212394" y="600941"/>
              <a:ext cx="3855280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校园中的物联网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——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停车场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213436" y="600941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68" descr="wpsE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13" y="1614140"/>
            <a:ext cx="169323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9" descr="wpsEE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82" y="1652240"/>
            <a:ext cx="168535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2543" y="3426551"/>
            <a:ext cx="506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智能停车位显示牌和智能停车场门口的管理设备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219" descr="wpsEE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9" y="3972270"/>
            <a:ext cx="209488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20" descr="wpsEF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29" y="3967508"/>
            <a:ext cx="2110631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17" descr="wpsEEF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99" y="1581075"/>
            <a:ext cx="26619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69953" y="3426551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RFID</a:t>
            </a:r>
            <a:r>
              <a:rPr lang="zh-CN" altLang="zh-CN" b="1" dirty="0">
                <a:solidFill>
                  <a:schemeClr val="bg1"/>
                </a:solidFill>
              </a:rPr>
              <a:t>射频卡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218" descr="wpsEEF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41" y="4100859"/>
            <a:ext cx="151209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324436" y="6125401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RFID</a:t>
            </a:r>
            <a:r>
              <a:rPr lang="zh-CN" altLang="zh-CN" b="1" dirty="0">
                <a:solidFill>
                  <a:schemeClr val="bg1"/>
                </a:solidFill>
              </a:rPr>
              <a:t>读卡器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3116" y="6136205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停车场车位引导屏</a:t>
            </a:r>
          </a:p>
        </p:txBody>
      </p:sp>
      <p:sp>
        <p:nvSpPr>
          <p:cNvPr id="9" name="矩形 8"/>
          <p:cNvSpPr/>
          <p:nvPr/>
        </p:nvSpPr>
        <p:spPr>
          <a:xfrm>
            <a:off x="6990429" y="61097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车位感应系统</a:t>
            </a:r>
          </a:p>
        </p:txBody>
      </p:sp>
    </p:spTree>
    <p:extLst>
      <p:ext uri="{BB962C8B-B14F-4D97-AF65-F5344CB8AC3E}">
        <p14:creationId xmlns:p14="http://schemas.microsoft.com/office/powerpoint/2010/main" val="27850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" y="574032"/>
            <a:ext cx="7419598" cy="520091"/>
            <a:chOff x="-213436" y="600941"/>
            <a:chExt cx="4916343" cy="520091"/>
          </a:xfrm>
        </p:grpSpPr>
        <p:sp>
          <p:nvSpPr>
            <p:cNvPr id="3" name="文本框 9"/>
            <p:cNvSpPr txBox="1"/>
            <p:nvPr/>
          </p:nvSpPr>
          <p:spPr>
            <a:xfrm>
              <a:off x="-212394" y="600941"/>
              <a:ext cx="491530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校园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中的物联网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——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地理信息平台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213436" y="600941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7" y="1511861"/>
            <a:ext cx="6644686" cy="48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418025" y="2340706"/>
            <a:ext cx="2290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         利用</a:t>
            </a:r>
            <a:r>
              <a:rPr lang="zh-CN" altLang="en-US" sz="2000" b="1" dirty="0">
                <a:solidFill>
                  <a:schemeClr val="bg1"/>
                </a:solidFill>
              </a:rPr>
              <a:t>三维平面地图实现学校后勤、安防等为一体管理系统，实现基于</a:t>
            </a:r>
            <a:r>
              <a:rPr lang="en-US" altLang="zh-CN" sz="2000" b="1" dirty="0">
                <a:solidFill>
                  <a:schemeClr val="bg1"/>
                </a:solidFill>
              </a:rPr>
              <a:t>Web</a:t>
            </a:r>
            <a:r>
              <a:rPr lang="zh-CN" altLang="en-US" sz="2000" b="1" dirty="0">
                <a:solidFill>
                  <a:schemeClr val="bg1"/>
                </a:solidFill>
              </a:rPr>
              <a:t>的地理信息管理、后勤管理信息查询功能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r>
              <a:rPr lang="zh-CN" altLang="zh-CN" sz="2000" b="1" dirty="0" smtClean="0">
                <a:solidFill>
                  <a:schemeClr val="bg1"/>
                </a:solidFill>
              </a:rPr>
              <a:t>任何</a:t>
            </a:r>
            <a:r>
              <a:rPr lang="zh-CN" altLang="zh-CN" sz="2000" b="1" dirty="0">
                <a:solidFill>
                  <a:schemeClr val="bg1"/>
                </a:solidFill>
              </a:rPr>
              <a:t>与校园有关的信息都将给定位，并与空间数据联系起来。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1247</Words>
  <Application>Microsoft Office PowerPoint</Application>
  <PresentationFormat>自定义</PresentationFormat>
  <Paragraphs>112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459</cp:revision>
  <dcterms:created xsi:type="dcterms:W3CDTF">2015-03-19T06:14:36Z</dcterms:created>
  <dcterms:modified xsi:type="dcterms:W3CDTF">2017-04-28T05:55:09Z</dcterms:modified>
</cp:coreProperties>
</file>